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60"/>
  </p:notesMasterIdLst>
  <p:sldIdLst>
    <p:sldId id="256" r:id="rId2"/>
    <p:sldId id="338" r:id="rId3"/>
    <p:sldId id="339" r:id="rId4"/>
    <p:sldId id="305" r:id="rId5"/>
    <p:sldId id="266" r:id="rId6"/>
    <p:sldId id="323" r:id="rId7"/>
    <p:sldId id="326" r:id="rId8"/>
    <p:sldId id="327" r:id="rId9"/>
    <p:sldId id="328" r:id="rId10"/>
    <p:sldId id="355" r:id="rId11"/>
    <p:sldId id="356" r:id="rId12"/>
    <p:sldId id="357" r:id="rId13"/>
    <p:sldId id="333" r:id="rId14"/>
    <p:sldId id="329" r:id="rId15"/>
    <p:sldId id="330" r:id="rId16"/>
    <p:sldId id="331" r:id="rId17"/>
    <p:sldId id="341" r:id="rId18"/>
    <p:sldId id="334" r:id="rId19"/>
    <p:sldId id="335" r:id="rId20"/>
    <p:sldId id="342" r:id="rId21"/>
    <p:sldId id="271" r:id="rId22"/>
    <p:sldId id="359" r:id="rId23"/>
    <p:sldId id="360" r:id="rId24"/>
    <p:sldId id="361" r:id="rId25"/>
    <p:sldId id="362" r:id="rId26"/>
    <p:sldId id="363" r:id="rId27"/>
    <p:sldId id="364" r:id="rId28"/>
    <p:sldId id="365" r:id="rId29"/>
    <p:sldId id="366" r:id="rId30"/>
    <p:sldId id="367" r:id="rId31"/>
    <p:sldId id="368" r:id="rId32"/>
    <p:sldId id="369" r:id="rId33"/>
    <p:sldId id="358" r:id="rId34"/>
    <p:sldId id="370" r:id="rId35"/>
    <p:sldId id="343" r:id="rId36"/>
    <p:sldId id="344" r:id="rId37"/>
    <p:sldId id="345" r:id="rId38"/>
    <p:sldId id="346" r:id="rId39"/>
    <p:sldId id="347" r:id="rId40"/>
    <p:sldId id="348" r:id="rId41"/>
    <p:sldId id="371" r:id="rId42"/>
    <p:sldId id="372" r:id="rId43"/>
    <p:sldId id="373" r:id="rId44"/>
    <p:sldId id="374" r:id="rId45"/>
    <p:sldId id="375" r:id="rId46"/>
    <p:sldId id="377" r:id="rId47"/>
    <p:sldId id="336" r:id="rId48"/>
    <p:sldId id="349" r:id="rId49"/>
    <p:sldId id="351" r:id="rId50"/>
    <p:sldId id="352" r:id="rId51"/>
    <p:sldId id="353" r:id="rId52"/>
    <p:sldId id="270" r:id="rId53"/>
    <p:sldId id="321" r:id="rId54"/>
    <p:sldId id="320" r:id="rId55"/>
    <p:sldId id="318" r:id="rId56"/>
    <p:sldId id="378" r:id="rId57"/>
    <p:sldId id="317" r:id="rId58"/>
    <p:sldId id="303"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77" autoAdjust="0"/>
  </p:normalViewPr>
  <p:slideViewPr>
    <p:cSldViewPr>
      <p:cViewPr varScale="1">
        <p:scale>
          <a:sx n="65" d="100"/>
          <a:sy n="65" d="100"/>
        </p:scale>
        <p:origin x="-66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0C4C5F-8D17-4635-85AF-6FC333D31417}" type="datetimeFigureOut">
              <a:rPr lang="en-US" smtClean="0"/>
              <a:t>9/30/2014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FE1C9F-7900-4A14-B900-BF9F261D612F}" type="slidenum">
              <a:rPr lang="en-US" smtClean="0"/>
              <a:t>‹#›</a:t>
            </a:fld>
            <a:endParaRPr lang="en-US"/>
          </a:p>
        </p:txBody>
      </p:sp>
    </p:spTree>
    <p:extLst>
      <p:ext uri="{BB962C8B-B14F-4D97-AF65-F5344CB8AC3E}">
        <p14:creationId xmlns:p14="http://schemas.microsoft.com/office/powerpoint/2010/main" val="4189596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me about the evolution of the </a:t>
            </a:r>
            <a:r>
              <a:rPr lang="en-US" dirty="0" err="1" smtClean="0"/>
              <a:t>iphone</a:t>
            </a:r>
            <a:r>
              <a:rPr lang="en-US" dirty="0" smtClean="0"/>
              <a:t>? Why has it</a:t>
            </a:r>
            <a:r>
              <a:rPr lang="en-US" baseline="0" dirty="0" smtClean="0"/>
              <a:t> changed over the years? What has caused it to change?</a:t>
            </a:r>
            <a:endParaRPr lang="en-US" dirty="0"/>
          </a:p>
        </p:txBody>
      </p:sp>
      <p:sp>
        <p:nvSpPr>
          <p:cNvPr id="4" name="Slide Number Placeholder 3"/>
          <p:cNvSpPr>
            <a:spLocks noGrp="1"/>
          </p:cNvSpPr>
          <p:nvPr>
            <p:ph type="sldNum" sz="quarter" idx="10"/>
          </p:nvPr>
        </p:nvSpPr>
        <p:spPr/>
        <p:txBody>
          <a:bodyPr/>
          <a:lstStyle/>
          <a:p>
            <a:fld id="{34FE1C9F-7900-4A14-B900-BF9F261D612F}" type="slidenum">
              <a:rPr lang="en-US" smtClean="0"/>
              <a:t>5</a:t>
            </a:fld>
            <a:endParaRPr lang="en-US"/>
          </a:p>
        </p:txBody>
      </p:sp>
    </p:spTree>
    <p:extLst>
      <p:ext uri="{BB962C8B-B14F-4D97-AF65-F5344CB8AC3E}">
        <p14:creationId xmlns:p14="http://schemas.microsoft.com/office/powerpoint/2010/main" val="3182730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43E256BF-F5B6-4F15-AF7B-5C46598A2CE0}" type="slidenum">
              <a:rPr lang="en-US" smtClean="0">
                <a:latin typeface="Calibri" pitchFamily="34" charset="0"/>
              </a:rPr>
              <a:pPr eaLnBrk="1" hangingPunct="1"/>
              <a:t>28</a:t>
            </a:fld>
            <a:endParaRPr lang="en-US" smtClean="0">
              <a:latin typeface="Calibri"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Eye color, skin color, hair color, height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Tattoos, hair style, music choice, favorite food</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8AC3033C-64F2-4700-8978-61CD81748CA1}" type="slidenum">
              <a:rPr lang="en-US" smtClean="0">
                <a:latin typeface="Calibri" pitchFamily="34" charset="0"/>
              </a:rPr>
              <a:pPr eaLnBrk="1" hangingPunct="1"/>
              <a:t>29</a:t>
            </a:fld>
            <a:endParaRPr lang="en-US"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Both of these animals are bears, but they are very different in that, polar bears have adapted to the snowy environment and have white fur, brown bears on the other hand have brown fur and blend in to the mountainous environment.</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BE34FBB2-6F20-46BA-BFA3-32E638E9A79D}" type="slidenum">
              <a:rPr lang="en-US" smtClean="0">
                <a:latin typeface="Calibri" pitchFamily="34" charset="0"/>
              </a:rPr>
              <a:pPr eaLnBrk="1" hangingPunct="1"/>
              <a:t>30</a:t>
            </a:fld>
            <a:endParaRPr lang="en-US"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0E6F1024-58A8-47F8-B287-4ACF09057F98}" type="slidenum">
              <a:rPr lang="en-US" smtClean="0">
                <a:latin typeface="Calibri" pitchFamily="34" charset="0"/>
              </a:rPr>
              <a:pPr eaLnBrk="1" hangingPunct="1"/>
              <a:t>31</a:t>
            </a:fld>
            <a:endParaRPr lang="en-US" smtClean="0">
              <a:latin typeface="Calibri" pitchFamily="34" charset="0"/>
            </a:endParaRPr>
          </a:p>
        </p:txBody>
      </p:sp>
      <p:sp>
        <p:nvSpPr>
          <p:cNvPr id="71683" name="Text Box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Text Box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5E60D05B-BB46-4E88-92FD-6D2B80627ECA}" type="slidenum">
              <a:rPr lang="en-US" smtClean="0">
                <a:latin typeface="Calibri" pitchFamily="34" charset="0"/>
              </a:rPr>
              <a:pPr eaLnBrk="1" hangingPunct="1"/>
              <a:t>32</a:t>
            </a:fld>
            <a:endParaRPr lang="en-US" smtClean="0">
              <a:latin typeface="Calibri" pitchFamily="34" charset="0"/>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How does it help them survive? Ask students.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would one overproduce? So there</a:t>
            </a:r>
            <a:r>
              <a:rPr lang="en-US" baseline="0" dirty="0" smtClean="0"/>
              <a:t> is a greater chance of </a:t>
            </a:r>
            <a:r>
              <a:rPr lang="en-US" baseline="0" smtClean="0"/>
              <a:t>babies surviving </a:t>
            </a:r>
            <a:r>
              <a:rPr lang="en-US" baseline="0" dirty="0" smtClean="0"/>
              <a:t>on passing on the line. </a:t>
            </a:r>
            <a:endParaRPr lang="en-US" dirty="0"/>
          </a:p>
        </p:txBody>
      </p:sp>
      <p:sp>
        <p:nvSpPr>
          <p:cNvPr id="4" name="Slide Number Placeholder 3"/>
          <p:cNvSpPr>
            <a:spLocks noGrp="1"/>
          </p:cNvSpPr>
          <p:nvPr>
            <p:ph type="sldNum" sz="quarter" idx="10"/>
          </p:nvPr>
        </p:nvSpPr>
        <p:spPr/>
        <p:txBody>
          <a:bodyPr/>
          <a:lstStyle/>
          <a:p>
            <a:fld id="{34FE1C9F-7900-4A14-B900-BF9F261D612F}" type="slidenum">
              <a:rPr lang="en-US" smtClean="0"/>
              <a:t>33</a:t>
            </a:fld>
            <a:endParaRPr lang="en-US"/>
          </a:p>
        </p:txBody>
      </p:sp>
    </p:spTree>
    <p:extLst>
      <p:ext uri="{BB962C8B-B14F-4D97-AF65-F5344CB8AC3E}">
        <p14:creationId xmlns:p14="http://schemas.microsoft.com/office/powerpoint/2010/main" val="2427708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Natural selection cannot create beneficial traits on demand, but “edits” variation in a population by selecting for those traits that work best in current environment. </a:t>
            </a:r>
          </a:p>
          <a:p>
            <a:endParaRPr lang="en-US" dirty="0"/>
          </a:p>
        </p:txBody>
      </p:sp>
      <p:sp>
        <p:nvSpPr>
          <p:cNvPr id="4" name="Slide Number Placeholder 3"/>
          <p:cNvSpPr>
            <a:spLocks noGrp="1"/>
          </p:cNvSpPr>
          <p:nvPr>
            <p:ph type="sldNum" sz="quarter" idx="10"/>
          </p:nvPr>
        </p:nvSpPr>
        <p:spPr/>
        <p:txBody>
          <a:bodyPr/>
          <a:lstStyle/>
          <a:p>
            <a:fld id="{34FE1C9F-7900-4A14-B900-BF9F261D612F}" type="slidenum">
              <a:rPr lang="en-US" smtClean="0"/>
              <a:t>34</a:t>
            </a:fld>
            <a:endParaRPr lang="en-US"/>
          </a:p>
        </p:txBody>
      </p:sp>
    </p:spTree>
    <p:extLst>
      <p:ext uri="{BB962C8B-B14F-4D97-AF65-F5344CB8AC3E}">
        <p14:creationId xmlns:p14="http://schemas.microsoft.com/office/powerpoint/2010/main" val="187779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me about the evolution of the </a:t>
            </a:r>
            <a:r>
              <a:rPr lang="en-US" dirty="0" err="1" smtClean="0"/>
              <a:t>iphone</a:t>
            </a:r>
            <a:r>
              <a:rPr lang="en-US" dirty="0" smtClean="0"/>
              <a:t>? Why has it</a:t>
            </a:r>
            <a:r>
              <a:rPr lang="en-US" baseline="0" dirty="0" smtClean="0"/>
              <a:t> changed over the years? What has caused it to change?</a:t>
            </a:r>
            <a:endParaRPr lang="en-US" dirty="0"/>
          </a:p>
        </p:txBody>
      </p:sp>
      <p:sp>
        <p:nvSpPr>
          <p:cNvPr id="4" name="Slide Number Placeholder 3"/>
          <p:cNvSpPr>
            <a:spLocks noGrp="1"/>
          </p:cNvSpPr>
          <p:nvPr>
            <p:ph type="sldNum" sz="quarter" idx="10"/>
          </p:nvPr>
        </p:nvSpPr>
        <p:spPr/>
        <p:txBody>
          <a:bodyPr/>
          <a:lstStyle/>
          <a:p>
            <a:fld id="{34FE1C9F-7900-4A14-B900-BF9F261D612F}" type="slidenum">
              <a:rPr lang="en-US" smtClean="0"/>
              <a:t>40</a:t>
            </a:fld>
            <a:endParaRPr lang="en-US"/>
          </a:p>
        </p:txBody>
      </p:sp>
    </p:spTree>
    <p:extLst>
      <p:ext uri="{BB962C8B-B14F-4D97-AF65-F5344CB8AC3E}">
        <p14:creationId xmlns:p14="http://schemas.microsoft.com/office/powerpoint/2010/main" val="3182730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43E256BF-F5B6-4F15-AF7B-5C46598A2CE0}" type="slidenum">
              <a:rPr lang="en-US" smtClean="0">
                <a:latin typeface="Calibri" pitchFamily="34" charset="0"/>
              </a:rPr>
              <a:pPr eaLnBrk="1" hangingPunct="1"/>
              <a:t>41</a:t>
            </a:fld>
            <a:endParaRPr lang="en-US" smtClean="0">
              <a:latin typeface="Calibri"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Eye color, skin color, hair color, height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Tattoos, hair style, music choice, favorite food</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8AC3033C-64F2-4700-8978-61CD81748CA1}" type="slidenum">
              <a:rPr lang="en-US" smtClean="0">
                <a:latin typeface="Calibri" pitchFamily="34" charset="0"/>
              </a:rPr>
              <a:pPr eaLnBrk="1" hangingPunct="1"/>
              <a:t>42</a:t>
            </a:fld>
            <a:endParaRPr 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students turn and talk to their neighbors</a:t>
            </a:r>
            <a:r>
              <a:rPr lang="en-US" baseline="0" dirty="0" smtClean="0"/>
              <a:t> about why organisms evolve. Remind students to include both </a:t>
            </a:r>
            <a:r>
              <a:rPr lang="en-US" baseline="0" dirty="0" err="1" smtClean="0"/>
              <a:t>euks</a:t>
            </a:r>
            <a:r>
              <a:rPr lang="en-US" baseline="0" dirty="0" smtClean="0"/>
              <a:t> and </a:t>
            </a:r>
            <a:r>
              <a:rPr lang="en-US" baseline="0" dirty="0" err="1" smtClean="0"/>
              <a:t>proks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4FE1C9F-7900-4A14-B900-BF9F261D612F}" type="slidenum">
              <a:rPr lang="en-US" smtClean="0"/>
              <a:t>6</a:t>
            </a:fld>
            <a:endParaRPr lang="en-US"/>
          </a:p>
        </p:txBody>
      </p:sp>
    </p:spTree>
    <p:extLst>
      <p:ext uri="{BB962C8B-B14F-4D97-AF65-F5344CB8AC3E}">
        <p14:creationId xmlns:p14="http://schemas.microsoft.com/office/powerpoint/2010/main" val="3429629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Both of these animals are bears, but they are very different in that, polar bears have adapted to the snowy environment and have white fur, brown bears on the other hand have brown fur and blend in to the mountainous environment.</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BE34FBB2-6F20-46BA-BFA3-32E638E9A79D}" type="slidenum">
              <a:rPr lang="en-US" smtClean="0">
                <a:latin typeface="Calibri" pitchFamily="34" charset="0"/>
              </a:rPr>
              <a:pPr eaLnBrk="1" hangingPunct="1"/>
              <a:t>43</a:t>
            </a:fld>
            <a:endParaRPr lang="en-US" smtClean="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0E6F1024-58A8-47F8-B287-4ACF09057F98}" type="slidenum">
              <a:rPr lang="en-US" smtClean="0">
                <a:latin typeface="Calibri" pitchFamily="34" charset="0"/>
              </a:rPr>
              <a:pPr eaLnBrk="1" hangingPunct="1"/>
              <a:t>44</a:t>
            </a:fld>
            <a:endParaRPr lang="en-US" smtClean="0">
              <a:latin typeface="Calibri" pitchFamily="34" charset="0"/>
            </a:endParaRPr>
          </a:p>
        </p:txBody>
      </p:sp>
      <p:sp>
        <p:nvSpPr>
          <p:cNvPr id="71683" name="Text Box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Text Box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5E60D05B-BB46-4E88-92FD-6D2B80627ECA}" type="slidenum">
              <a:rPr lang="en-US" smtClean="0">
                <a:latin typeface="Calibri" pitchFamily="34" charset="0"/>
              </a:rPr>
              <a:pPr eaLnBrk="1" hangingPunct="1"/>
              <a:t>45</a:t>
            </a:fld>
            <a:endParaRPr lang="en-US" smtClean="0">
              <a:latin typeface="Calibri" pitchFamily="34" charset="0"/>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How does it help them survive? Ask students.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Natural selection cannot create beneficial traits on demand, but “edits” variation in a population by selecting for those traits that work best in current environment. </a:t>
            </a:r>
          </a:p>
          <a:p>
            <a:endParaRPr lang="en-US" dirty="0"/>
          </a:p>
        </p:txBody>
      </p:sp>
      <p:sp>
        <p:nvSpPr>
          <p:cNvPr id="4" name="Slide Number Placeholder 3"/>
          <p:cNvSpPr>
            <a:spLocks noGrp="1"/>
          </p:cNvSpPr>
          <p:nvPr>
            <p:ph type="sldNum" sz="quarter" idx="10"/>
          </p:nvPr>
        </p:nvSpPr>
        <p:spPr/>
        <p:txBody>
          <a:bodyPr/>
          <a:lstStyle/>
          <a:p>
            <a:fld id="{34FE1C9F-7900-4A14-B900-BF9F261D612F}" type="slidenum">
              <a:rPr lang="en-US" smtClean="0"/>
              <a:t>46</a:t>
            </a:fld>
            <a:endParaRPr lang="en-US"/>
          </a:p>
        </p:txBody>
      </p:sp>
    </p:spTree>
    <p:extLst>
      <p:ext uri="{BB962C8B-B14F-4D97-AF65-F5344CB8AC3E}">
        <p14:creationId xmlns:p14="http://schemas.microsoft.com/office/powerpoint/2010/main" val="187779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would one overproduce? So there</a:t>
            </a:r>
            <a:r>
              <a:rPr lang="en-US" baseline="0" dirty="0" smtClean="0"/>
              <a:t> is a greater chance of </a:t>
            </a:r>
            <a:r>
              <a:rPr lang="en-US" baseline="0" smtClean="0"/>
              <a:t>babies surviving </a:t>
            </a:r>
            <a:r>
              <a:rPr lang="en-US" baseline="0" dirty="0" smtClean="0"/>
              <a:t>on passing on the line. </a:t>
            </a:r>
            <a:endParaRPr lang="en-US" dirty="0"/>
          </a:p>
        </p:txBody>
      </p:sp>
      <p:sp>
        <p:nvSpPr>
          <p:cNvPr id="4" name="Slide Number Placeholder 3"/>
          <p:cNvSpPr>
            <a:spLocks noGrp="1"/>
          </p:cNvSpPr>
          <p:nvPr>
            <p:ph type="sldNum" sz="quarter" idx="10"/>
          </p:nvPr>
        </p:nvSpPr>
        <p:spPr/>
        <p:txBody>
          <a:bodyPr/>
          <a:lstStyle/>
          <a:p>
            <a:fld id="{34FE1C9F-7900-4A14-B900-BF9F261D612F}" type="slidenum">
              <a:rPr lang="en-US" smtClean="0"/>
              <a:t>47</a:t>
            </a:fld>
            <a:endParaRPr lang="en-US"/>
          </a:p>
        </p:txBody>
      </p:sp>
    </p:spTree>
    <p:extLst>
      <p:ext uri="{BB962C8B-B14F-4D97-AF65-F5344CB8AC3E}">
        <p14:creationId xmlns:p14="http://schemas.microsoft.com/office/powerpoint/2010/main" val="2427708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the growth curve look like?</a:t>
            </a:r>
            <a:endParaRPr lang="en-US" dirty="0"/>
          </a:p>
        </p:txBody>
      </p:sp>
      <p:sp>
        <p:nvSpPr>
          <p:cNvPr id="4" name="Slide Number Placeholder 3"/>
          <p:cNvSpPr>
            <a:spLocks noGrp="1"/>
          </p:cNvSpPr>
          <p:nvPr>
            <p:ph type="sldNum" sz="quarter" idx="10"/>
          </p:nvPr>
        </p:nvSpPr>
        <p:spPr/>
        <p:txBody>
          <a:bodyPr/>
          <a:lstStyle/>
          <a:p>
            <a:fld id="{ED86A4A4-3204-4F4E-A675-F5AD27941D32}" type="slidenum">
              <a:rPr lang="en-US" smtClean="0"/>
              <a:t>48</a:t>
            </a:fld>
            <a:endParaRPr lang="en-US"/>
          </a:p>
        </p:txBody>
      </p:sp>
    </p:spTree>
    <p:extLst>
      <p:ext uri="{BB962C8B-B14F-4D97-AF65-F5344CB8AC3E}">
        <p14:creationId xmlns:p14="http://schemas.microsoft.com/office/powerpoint/2010/main" val="1435823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Darwin did</a:t>
            </a:r>
            <a:r>
              <a:rPr lang="en-US" baseline="0" dirty="0" smtClean="0"/>
              <a:t> not explain this theory of variation and how various traits come to be. This would be the work of </a:t>
            </a:r>
            <a:r>
              <a:rPr lang="en-US" baseline="0" dirty="0" err="1" smtClean="0"/>
              <a:t>Gregor</a:t>
            </a:r>
            <a:r>
              <a:rPr lang="en-US" baseline="0" dirty="0" smtClean="0"/>
              <a:t> </a:t>
            </a:r>
            <a:r>
              <a:rPr lang="en-US" baseline="0" dirty="0" err="1" smtClean="0"/>
              <a:t>Mendal</a:t>
            </a:r>
            <a:r>
              <a:rPr lang="en-US" baseline="0" dirty="0" smtClean="0"/>
              <a:t> about 40 years later. </a:t>
            </a:r>
            <a:endParaRPr lang="en-US" dirty="0"/>
          </a:p>
        </p:txBody>
      </p:sp>
      <p:sp>
        <p:nvSpPr>
          <p:cNvPr id="4" name="Slide Number Placeholder 3"/>
          <p:cNvSpPr>
            <a:spLocks noGrp="1"/>
          </p:cNvSpPr>
          <p:nvPr>
            <p:ph type="sldNum" sz="quarter" idx="10"/>
          </p:nvPr>
        </p:nvSpPr>
        <p:spPr/>
        <p:txBody>
          <a:bodyPr/>
          <a:lstStyle/>
          <a:p>
            <a:fld id="{ED86A4A4-3204-4F4E-A675-F5AD27941D32}" type="slidenum">
              <a:rPr lang="en-US" smtClean="0"/>
              <a:t>49</a:t>
            </a:fld>
            <a:endParaRPr lang="en-US"/>
          </a:p>
        </p:txBody>
      </p:sp>
    </p:spTree>
    <p:extLst>
      <p:ext uri="{BB962C8B-B14F-4D97-AF65-F5344CB8AC3E}">
        <p14:creationId xmlns:p14="http://schemas.microsoft.com/office/powerpoint/2010/main" val="2330517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Who would you rather reproduce with? Why? Justin bieber has traits that make him more attractive- he is good looking, famous, and has a ton of money. The other person is not physically attractive and does not appear to be rich and famous.  People with desirable traits will pass on these traits to their children and reproduce.</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345B420F-2464-421F-9F54-17CC2F8B49C9}" type="slidenum">
              <a:rPr lang="en-US" smtClean="0">
                <a:latin typeface="Calibri" pitchFamily="34" charset="0"/>
              </a:rPr>
              <a:pPr eaLnBrk="1" hangingPunct="1"/>
              <a:t>52</a:t>
            </a:fld>
            <a:endParaRPr lang="en-US" smtClean="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46D017CE-447D-4167-9FE5-8E38391BC3F9}" type="slidenum">
              <a:rPr lang="en-US" smtClean="0">
                <a:latin typeface="Calibri" pitchFamily="34" charset="0"/>
              </a:rPr>
              <a:pPr eaLnBrk="1" hangingPunct="1"/>
              <a:t>53</a:t>
            </a:fld>
            <a:endParaRPr lang="en-US" smtClean="0">
              <a:latin typeface="Calibri" pitchFamily="34" charset="0"/>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spcBef>
                <a:spcPct val="0"/>
              </a:spcBef>
              <a:buFontTx/>
              <a:buAutoNum type="arabicParenR"/>
            </a:pPr>
            <a:r>
              <a:rPr lang="en-US" smtClean="0"/>
              <a:t>RANDOM MUTATION</a:t>
            </a:r>
          </a:p>
          <a:p>
            <a:pPr marL="228600" indent="-228600" eaLnBrk="1" hangingPunct="1">
              <a:spcBef>
                <a:spcPct val="0"/>
              </a:spcBef>
              <a:buFontTx/>
              <a:buAutoNum type="arabicParenR"/>
            </a:pPr>
            <a:r>
              <a:rPr lang="en-US" smtClean="0"/>
              <a:t>YES, DUH. CUZ THE KOALA CAN SPEND MORE TIME UP IN THE TREE EATING THAT GOOD GOOD.</a:t>
            </a:r>
          </a:p>
          <a:p>
            <a:pPr marL="228600" indent="-228600" eaLnBrk="1" hangingPunct="1">
              <a:spcBef>
                <a:spcPct val="0"/>
              </a:spcBef>
              <a:buFontTx/>
              <a:buAutoNum type="arabicParenR"/>
            </a:pPr>
            <a:r>
              <a:rPr lang="en-US" smtClean="0"/>
              <a:t>INCREASE</a:t>
            </a:r>
          </a:p>
          <a:p>
            <a:pPr marL="228600" indent="-228600" eaLnBrk="1" hangingPunct="1">
              <a:spcBef>
                <a:spcPct val="0"/>
              </a:spcBef>
              <a:buFontTx/>
              <a:buAutoNum type="arabicParenR"/>
            </a:pPr>
            <a:r>
              <a:rPr lang="en-US" smtClean="0"/>
              <a:t>IN AN ENVIRONMENT WHERE THE KOALA WASN’T ALL UP IN THE TREE</a:t>
            </a:r>
          </a:p>
          <a:p>
            <a:pPr marL="228600" indent="-228600" eaLnBrk="1" hangingPunct="1">
              <a:spcBef>
                <a:spcPct val="0"/>
              </a:spcBef>
              <a:buFontTx/>
              <a:buAutoNum type="arabicParenR"/>
            </a:pPr>
            <a:r>
              <a:rPr lang="en-US" smtClean="0"/>
              <a:t>The environment had trees with eucalyptus trees that have leaves up high. It was helpful to hang out up there because you can avoid predators on the bottom level and eat a bunch of leaves up top. </a:t>
            </a:r>
          </a:p>
          <a:p>
            <a:pPr marL="228600" indent="-228600" eaLnBrk="1" hangingPunct="1">
              <a:spcBef>
                <a:spcPct val="0"/>
              </a:spcBef>
              <a:buFontTx/>
              <a:buAutoNum type="arabicParenR"/>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adaptation</a:t>
            </a:r>
            <a:endParaRPr lang="en-US" dirty="0"/>
          </a:p>
        </p:txBody>
      </p:sp>
      <p:sp>
        <p:nvSpPr>
          <p:cNvPr id="4" name="Slide Number Placeholder 3"/>
          <p:cNvSpPr>
            <a:spLocks noGrp="1"/>
          </p:cNvSpPr>
          <p:nvPr>
            <p:ph type="sldNum" sz="quarter" idx="10"/>
          </p:nvPr>
        </p:nvSpPr>
        <p:spPr/>
        <p:txBody>
          <a:bodyPr/>
          <a:lstStyle/>
          <a:p>
            <a:fld id="{34FE1C9F-7900-4A14-B900-BF9F261D612F}" type="slidenum">
              <a:rPr lang="en-US" smtClean="0"/>
              <a:t>54</a:t>
            </a:fld>
            <a:endParaRPr lang="en-US"/>
          </a:p>
        </p:txBody>
      </p:sp>
    </p:spTree>
    <p:extLst>
      <p:ext uri="{BB962C8B-B14F-4D97-AF65-F5344CB8AC3E}">
        <p14:creationId xmlns:p14="http://schemas.microsoft.com/office/powerpoint/2010/main" val="811380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importance</a:t>
            </a:r>
            <a:r>
              <a:rPr lang="en-US" baseline="0" dirty="0" smtClean="0"/>
              <a:t> of different types of scientists come together to look at the evidence from the past by looking at bones, fossils, and changes in vegetation to come to a conclusion.</a:t>
            </a:r>
            <a:endParaRPr lang="en-US" dirty="0"/>
          </a:p>
        </p:txBody>
      </p:sp>
      <p:sp>
        <p:nvSpPr>
          <p:cNvPr id="4" name="Slide Number Placeholder 3"/>
          <p:cNvSpPr>
            <a:spLocks noGrp="1"/>
          </p:cNvSpPr>
          <p:nvPr>
            <p:ph type="sldNum" sz="quarter" idx="10"/>
          </p:nvPr>
        </p:nvSpPr>
        <p:spPr/>
        <p:txBody>
          <a:bodyPr/>
          <a:lstStyle/>
          <a:p>
            <a:fld id="{34FE1C9F-7900-4A14-B900-BF9F261D612F}" type="slidenum">
              <a:rPr lang="en-US" smtClean="0"/>
              <a:t>8</a:t>
            </a:fld>
            <a:endParaRPr lang="en-US"/>
          </a:p>
        </p:txBody>
      </p:sp>
    </p:spTree>
    <p:extLst>
      <p:ext uri="{BB962C8B-B14F-4D97-AF65-F5344CB8AC3E}">
        <p14:creationId xmlns:p14="http://schemas.microsoft.com/office/powerpoint/2010/main" val="28002819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Learned</a:t>
            </a:r>
            <a:r>
              <a:rPr lang="en-US" baseline="0" dirty="0" smtClean="0"/>
              <a:t> behavior for survival.</a:t>
            </a:r>
            <a:endParaRPr lang="en-US" dirty="0"/>
          </a:p>
        </p:txBody>
      </p:sp>
      <p:sp>
        <p:nvSpPr>
          <p:cNvPr id="4" name="Slide Number Placeholder 3"/>
          <p:cNvSpPr>
            <a:spLocks noGrp="1"/>
          </p:cNvSpPr>
          <p:nvPr>
            <p:ph type="sldNum" sz="quarter" idx="10"/>
          </p:nvPr>
        </p:nvSpPr>
        <p:spPr/>
        <p:txBody>
          <a:bodyPr/>
          <a:lstStyle/>
          <a:p>
            <a:fld id="{34FE1C9F-7900-4A14-B900-BF9F261D612F}" type="slidenum">
              <a:rPr lang="en-US" smtClean="0"/>
              <a:t>55</a:t>
            </a:fld>
            <a:endParaRPr lang="en-US"/>
          </a:p>
        </p:txBody>
      </p:sp>
    </p:spTree>
    <p:extLst>
      <p:ext uri="{BB962C8B-B14F-4D97-AF65-F5344CB8AC3E}">
        <p14:creationId xmlns:p14="http://schemas.microsoft.com/office/powerpoint/2010/main" val="36832688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Good mutations</a:t>
            </a:r>
          </a:p>
          <a:p>
            <a:r>
              <a:rPr lang="en-US" dirty="0" smtClean="0"/>
              <a:t>Because they help you survive</a:t>
            </a:r>
          </a:p>
          <a:p>
            <a:r>
              <a:rPr lang="en-US" dirty="0" smtClean="0"/>
              <a:t>Survival of the fittest</a:t>
            </a:r>
          </a:p>
          <a:p>
            <a:endParaRPr lang="en-US"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556925C7-DA5F-4804-A63C-305B61F00671}" type="slidenum">
              <a:rPr lang="en-US" smtClean="0">
                <a:latin typeface="Calibri" pitchFamily="34" charset="0"/>
              </a:rPr>
              <a:pPr eaLnBrk="1" hangingPunct="1"/>
              <a:t>58</a:t>
            </a:fld>
            <a:endParaRPr 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dome shaped tortoise has a shorter neck since vegetation on the island is closer to the ground. The saddle-backed tortoise has a longer neck since the vegetation is sparse, it must be able to reach up to food.</a:t>
            </a:r>
          </a:p>
          <a:p>
            <a:r>
              <a:rPr lang="en-US" dirty="0" smtClean="0"/>
              <a:t>At this time, people believed that all animals and plants had stayed the same since they were created. It was Darwin that started the idea that life changes through time as our environment changes.</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8ADB5B20-C089-436E-9642-BF24BAAE0C95}" type="slidenum">
              <a:rPr lang="en-US" smtClean="0">
                <a:latin typeface="Calibri" pitchFamily="34" charset="0"/>
              </a:rPr>
              <a:pPr eaLnBrk="1" hangingPunct="1"/>
              <a:t>14</a:t>
            </a:fld>
            <a:endParaRPr 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lion on the left is fit and strong. He will be able to fun faster and catch prey and defend his pride. This lion will go on to reproduce and make lion cubs.</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95D1BE91-2706-4165-97D6-3D2958CB4832}" type="slidenum">
              <a:rPr lang="en-US" smtClean="0">
                <a:latin typeface="Calibri" pitchFamily="34" charset="0"/>
              </a:rPr>
              <a:pPr eaLnBrk="1" hangingPunct="1"/>
              <a:t>21</a:t>
            </a:fld>
            <a:endParaRPr 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8C912E10-76C4-43F8-98B1-C09FD73D3FF7}" type="slidenum">
              <a:rPr lang="en-US" smtClean="0">
                <a:latin typeface="Calibri" pitchFamily="34" charset="0"/>
              </a:rPr>
              <a:pPr eaLnBrk="1" hangingPunct="1"/>
              <a:t>23</a:t>
            </a:fld>
            <a:endParaRPr lang="en-US" smtClean="0">
              <a:latin typeface="Calibri" pitchFamily="34" charset="0"/>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A polar bear’s fur coat will insure survival in the frozen Antarctic, but a fur coat in the desert is not helpful to the polar bear and will not help the polar bear to survive.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873E471A-674E-410D-837C-C65B6791DA46}" type="slidenum">
              <a:rPr lang="en-US" smtClean="0">
                <a:latin typeface="Calibri" pitchFamily="34" charset="0"/>
              </a:rPr>
              <a:pPr eaLnBrk="1" hangingPunct="1"/>
              <a:t>24</a:t>
            </a:fld>
            <a:endParaRPr lang="en-US" smtClean="0">
              <a:latin typeface="Calibri" pitchFamily="34" charset="0"/>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AB2FBC89-4A8F-4076-B466-BAF0B3E4B382}" type="slidenum">
              <a:rPr lang="en-US" smtClean="0">
                <a:latin typeface="Calibri" pitchFamily="34" charset="0"/>
              </a:rPr>
              <a:pPr eaLnBrk="1" hangingPunct="1"/>
              <a:t>25</a:t>
            </a:fld>
            <a:endParaRPr lang="en-US" smtClean="0">
              <a:latin typeface="Calibri" pitchFamily="34"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001761E8-FBE9-462A-8EF1-2A11F3C161C8}" type="slidenum">
              <a:rPr lang="en-US" smtClean="0">
                <a:latin typeface="Calibri" pitchFamily="34" charset="0"/>
              </a:rPr>
              <a:pPr eaLnBrk="1" hangingPunct="1"/>
              <a:t>26</a:t>
            </a:fld>
            <a:endParaRPr lang="en-US" smtClean="0">
              <a:latin typeface="Calibri" pitchFamily="34"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A9CC76C5-C287-4A6D-B875-F93E04E740D7}" type="datetimeFigureOut">
              <a:rPr lang="en-US" smtClean="0"/>
              <a:t>9/30/2014</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EA5B7CB6-D6A9-4CDF-86A0-80E9955DA77C}"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CC76C5-C287-4A6D-B875-F93E04E740D7}"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B7CB6-D6A9-4CDF-86A0-80E9955DA77C}"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CC76C5-C287-4A6D-B875-F93E04E740D7}"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B7CB6-D6A9-4CDF-86A0-80E9955DA77C}"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pPr>
              <a:defRPr/>
            </a:pPr>
            <a:fld id="{8C772DBB-89FA-4AE9-8D91-CC993891A45F}" type="slidenum">
              <a:rPr lang="en-US"/>
              <a:pPr>
                <a:defRPr/>
              </a:pPr>
              <a:t>‹#›</a:t>
            </a:fld>
            <a:endParaRPr lang="en-US"/>
          </a:p>
        </p:txBody>
      </p:sp>
    </p:spTree>
    <p:extLst>
      <p:ext uri="{BB962C8B-B14F-4D97-AF65-F5344CB8AC3E}">
        <p14:creationId xmlns:p14="http://schemas.microsoft.com/office/powerpoint/2010/main" val="679812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3638"/>
            <a:ext cx="2133600" cy="45720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pPr>
              <a:defRPr/>
            </a:pPr>
            <a:fld id="{62A2A4EB-F2D7-46EE-BF63-473879D0D322}" type="slidenum">
              <a:rPr lang="en-US"/>
              <a:pPr>
                <a:defRPr/>
              </a:pPr>
              <a:t>‹#›</a:t>
            </a:fld>
            <a:endParaRPr lang="en-US"/>
          </a:p>
        </p:txBody>
      </p:sp>
    </p:spTree>
    <p:extLst>
      <p:ext uri="{BB962C8B-B14F-4D97-AF65-F5344CB8AC3E}">
        <p14:creationId xmlns:p14="http://schemas.microsoft.com/office/powerpoint/2010/main" val="210124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CC76C5-C287-4A6D-B875-F93E04E740D7}"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B7CB6-D6A9-4CDF-86A0-80E9955DA77C}"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CC76C5-C287-4A6D-B875-F93E04E740D7}"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B7CB6-D6A9-4CDF-86A0-80E9955DA77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9CC76C5-C287-4A6D-B875-F93E04E740D7}"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5B7CB6-D6A9-4CDF-86A0-80E9955DA77C}"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9CC76C5-C287-4A6D-B875-F93E04E740D7}" type="datetimeFigureOut">
              <a:rPr lang="en-US" smtClean="0"/>
              <a:t>9/30/2014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5B7CB6-D6A9-4CDF-86A0-80E9955DA77C}"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9CC76C5-C287-4A6D-B875-F93E04E740D7}" type="datetimeFigureOut">
              <a:rPr lang="en-US" smtClean="0"/>
              <a:t>9/30/2014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5B7CB6-D6A9-4CDF-86A0-80E9955DA77C}"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CC76C5-C287-4A6D-B875-F93E04E740D7}" type="datetimeFigureOut">
              <a:rPr lang="en-US" smtClean="0"/>
              <a:t>9/30/2014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5B7CB6-D6A9-4CDF-86A0-80E9955DA77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CC76C5-C287-4A6D-B875-F93E04E740D7}"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5B7CB6-D6A9-4CDF-86A0-80E9955DA77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CC76C5-C287-4A6D-B875-F93E04E740D7}"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5B7CB6-D6A9-4CDF-86A0-80E9955DA77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A9CC76C5-C287-4A6D-B875-F93E04E740D7}" type="datetimeFigureOut">
              <a:rPr lang="en-US" smtClean="0"/>
              <a:t>9/30/2014</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EA5B7CB6-D6A9-4CDF-86A0-80E9955DA77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hyperlink" Target="http://www.sciencechannel.com/video-topics/earth-science/galapagos-beyond-darwin-charles-darwin.ht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sciencechannel.com/video-topics/earth-science/galapagos-beyond-darwin-charles-darwin.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52400" y="2133601"/>
            <a:ext cx="8915399" cy="3992562"/>
          </a:xfrm>
        </p:spPr>
        <p:txBody>
          <a:bodyPr/>
          <a:lstStyle/>
          <a:p>
            <a:r>
              <a:rPr lang="en-US" dirty="0" smtClean="0"/>
              <a:t>1. Who is the father of evolution?</a:t>
            </a:r>
          </a:p>
          <a:p>
            <a:r>
              <a:rPr lang="en-US" dirty="0" smtClean="0"/>
              <a:t>2. Describe Darwin’s Theory of Evolution.</a:t>
            </a:r>
            <a:endParaRPr lang="en-US" dirty="0" smtClean="0"/>
          </a:p>
          <a:p>
            <a:r>
              <a:rPr lang="en-US" dirty="0" smtClean="0"/>
              <a:t>3. What island influenced Darwin’s theory?</a:t>
            </a:r>
          </a:p>
          <a:p>
            <a:r>
              <a:rPr lang="en-US" dirty="0" smtClean="0"/>
              <a:t>4. Why was Darwin’s theory so controversial at the time?</a:t>
            </a:r>
            <a:endParaRPr lang="en-US" dirty="0" smtClean="0"/>
          </a:p>
          <a:p>
            <a:endParaRPr lang="en-US" dirty="0"/>
          </a:p>
        </p:txBody>
      </p:sp>
      <p:sp>
        <p:nvSpPr>
          <p:cNvPr id="4" name="Title 3"/>
          <p:cNvSpPr>
            <a:spLocks noGrp="1"/>
          </p:cNvSpPr>
          <p:nvPr>
            <p:ph type="title"/>
          </p:nvPr>
        </p:nvSpPr>
        <p:spPr>
          <a:xfrm>
            <a:off x="0" y="228600"/>
            <a:ext cx="9144000" cy="1143000"/>
          </a:xfrm>
        </p:spPr>
        <p:txBody>
          <a:bodyPr/>
          <a:lstStyle/>
          <a:p>
            <a:pPr algn="l"/>
            <a:r>
              <a:rPr lang="en-US" sz="3200" dirty="0" smtClean="0"/>
              <a:t>9/30 </a:t>
            </a:r>
            <a:r>
              <a:rPr lang="en-US" sz="3200" dirty="0" smtClean="0"/>
              <a:t>Daily Catalyst     </a:t>
            </a:r>
            <a:r>
              <a:rPr lang="en-US" sz="3600" dirty="0" smtClean="0">
                <a:solidFill>
                  <a:srgbClr val="FF0000"/>
                </a:solidFill>
              </a:rPr>
              <a:t>Pg. 22 Evolution Theory</a:t>
            </a:r>
            <a:endParaRPr lang="en-US" sz="3600" dirty="0">
              <a:solidFill>
                <a:srgbClr val="FF0000"/>
              </a:solidFill>
            </a:endParaRPr>
          </a:p>
        </p:txBody>
      </p:sp>
    </p:spTree>
    <p:extLst>
      <p:ext uri="{BB962C8B-B14F-4D97-AF65-F5344CB8AC3E}">
        <p14:creationId xmlns:p14="http://schemas.microsoft.com/office/powerpoint/2010/main" val="861314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Linnaeus's Taxonomy theory (1770)</a:t>
            </a:r>
          </a:p>
          <a:p>
            <a:endParaRPr lang="en-US" dirty="0"/>
          </a:p>
          <a:p>
            <a:r>
              <a:rPr lang="en-US" dirty="0" smtClean="0"/>
              <a:t>Write ONE key point under Linnaeus's paragraph</a:t>
            </a:r>
          </a:p>
          <a:p>
            <a:r>
              <a:rPr lang="en-US" dirty="0" smtClean="0">
                <a:solidFill>
                  <a:srgbClr val="FF0000"/>
                </a:solidFill>
              </a:rPr>
              <a:t>Key Point #2:</a:t>
            </a:r>
            <a:endParaRPr lang="en-US" dirty="0">
              <a:solidFill>
                <a:srgbClr val="FF0000"/>
              </a:solidFill>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842351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Throughout the 1700’s, as paleontology become more popular and accepted, scientists were observing that fossils they found did not belong to organisms that lived on the earth at the time. </a:t>
            </a:r>
          </a:p>
          <a:p>
            <a:endParaRPr lang="en-US" dirty="0" smtClean="0"/>
          </a:p>
          <a:p>
            <a:r>
              <a:rPr lang="en-US" dirty="0" smtClean="0"/>
              <a:t>What happened? Change?</a:t>
            </a:r>
            <a:endParaRPr lang="en-US" dirty="0"/>
          </a:p>
        </p:txBody>
      </p:sp>
      <p:sp>
        <p:nvSpPr>
          <p:cNvPr id="3" name="Title 2"/>
          <p:cNvSpPr>
            <a:spLocks noGrp="1"/>
          </p:cNvSpPr>
          <p:nvPr>
            <p:ph type="title"/>
          </p:nvPr>
        </p:nvSpPr>
        <p:spPr/>
        <p:txBody>
          <a:bodyPr/>
          <a:lstStyle/>
          <a:p>
            <a:r>
              <a:rPr lang="en-US" dirty="0" smtClean="0"/>
              <a:t>Fossils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26720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310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Along with fossils, geology (study of the earth) was the foundation for the thought of evolution. </a:t>
            </a:r>
          </a:p>
          <a:p>
            <a:r>
              <a:rPr lang="en-US" dirty="0" smtClean="0"/>
              <a:t>Scientists observed the earth changing (evolving) SLOWLY over time</a:t>
            </a:r>
          </a:p>
          <a:p>
            <a:endParaRPr lang="en-US" dirty="0"/>
          </a:p>
          <a:p>
            <a:r>
              <a:rPr lang="en-US" dirty="0" smtClean="0"/>
              <a:t>Could Organisms do this??</a:t>
            </a:r>
            <a:endParaRPr lang="en-US" dirty="0"/>
          </a:p>
        </p:txBody>
      </p:sp>
      <p:sp>
        <p:nvSpPr>
          <p:cNvPr id="3" name="Title 2"/>
          <p:cNvSpPr>
            <a:spLocks noGrp="1"/>
          </p:cNvSpPr>
          <p:nvPr>
            <p:ph type="title"/>
          </p:nvPr>
        </p:nvSpPr>
        <p:spPr/>
        <p:txBody>
          <a:bodyPr/>
          <a:lstStyle/>
          <a:p>
            <a:r>
              <a:rPr lang="en-US" dirty="0" smtClean="0"/>
              <a:t>Geology</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419600"/>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5047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Read Lamarck’s Theory</a:t>
            </a:r>
          </a:p>
          <a:p>
            <a:r>
              <a:rPr lang="en-US" dirty="0" smtClean="0"/>
              <a:t>Write ONE key point under Lamarck’s Theory</a:t>
            </a:r>
          </a:p>
          <a:p>
            <a:r>
              <a:rPr lang="en-US" dirty="0" smtClean="0">
                <a:solidFill>
                  <a:srgbClr val="FF0000"/>
                </a:solidFill>
              </a:rPr>
              <a:t>Key Point #3:</a:t>
            </a:r>
          </a:p>
          <a:p>
            <a:endParaRPr lang="en-US" dirty="0"/>
          </a:p>
        </p:txBody>
      </p:sp>
      <p:sp>
        <p:nvSpPr>
          <p:cNvPr id="3" name="Title 2"/>
          <p:cNvSpPr>
            <a:spLocks noGrp="1"/>
          </p:cNvSpPr>
          <p:nvPr>
            <p:ph type="title"/>
          </p:nvPr>
        </p:nvSpPr>
        <p:spPr/>
        <p:txBody>
          <a:bodyPr/>
          <a:lstStyle/>
          <a:p>
            <a:r>
              <a:rPr lang="en-US" dirty="0" smtClean="0"/>
              <a:t>Lamarck’s Theory</a:t>
            </a:r>
            <a:endParaRPr lang="en-US" dirty="0"/>
          </a:p>
        </p:txBody>
      </p:sp>
    </p:spTree>
    <p:extLst>
      <p:ext uri="{BB962C8B-B14F-4D97-AF65-F5344CB8AC3E}">
        <p14:creationId xmlns:p14="http://schemas.microsoft.com/office/powerpoint/2010/main" val="307418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2438400" y="2133600"/>
            <a:ext cx="6553200" cy="4525963"/>
          </a:xfrm>
        </p:spPr>
        <p:txBody>
          <a:bodyPr/>
          <a:lstStyle/>
          <a:p>
            <a:r>
              <a:rPr lang="en-US" dirty="0" smtClean="0"/>
              <a:t>In the 1830’s Darwin traveled to the Galapagos Islands and studied the different animals and plants among the islands.</a:t>
            </a:r>
          </a:p>
        </p:txBody>
      </p:sp>
      <p:sp>
        <p:nvSpPr>
          <p:cNvPr id="14338" name="Title 1"/>
          <p:cNvSpPr>
            <a:spLocks noGrp="1"/>
          </p:cNvSpPr>
          <p:nvPr>
            <p:ph type="title"/>
          </p:nvPr>
        </p:nvSpPr>
        <p:spPr>
          <a:xfrm>
            <a:off x="1387737" y="152400"/>
            <a:ext cx="7756263" cy="1054250"/>
          </a:xfrm>
        </p:spPr>
        <p:txBody>
          <a:bodyPr/>
          <a:lstStyle/>
          <a:p>
            <a:r>
              <a:rPr lang="en-US" dirty="0" smtClean="0"/>
              <a:t>Charles Darwin</a:t>
            </a:r>
          </a:p>
        </p:txBody>
      </p:sp>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457200"/>
            <a:ext cx="2271712" cy="319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2713" y="4102100"/>
            <a:ext cx="220980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7875" y="4138613"/>
            <a:ext cx="2524125"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0155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Video clip</a:t>
            </a:r>
          </a:p>
          <a:p>
            <a:endParaRPr lang="en-US" dirty="0"/>
          </a:p>
          <a:p>
            <a:endParaRPr lang="en-US" dirty="0" smtClean="0"/>
          </a:p>
          <a:p>
            <a:r>
              <a:rPr lang="en-US" dirty="0">
                <a:hlinkClick r:id="rId2"/>
              </a:rPr>
              <a:t>http://www.sciencechannel.com/video-topics/earth-science/galapagos-beyond-darwin-charles-darwin.htm</a:t>
            </a:r>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737596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r>
              <a:rPr lang="en-US" sz="2800" dirty="0" smtClean="0"/>
              <a:t>Darwin first proposed his Theory of Evolution in the 1850’s.  </a:t>
            </a:r>
          </a:p>
          <a:p>
            <a:pPr lvl="1"/>
            <a:r>
              <a:rPr lang="en-US" dirty="0" smtClean="0"/>
              <a:t>He believed organisms </a:t>
            </a:r>
            <a:r>
              <a:rPr lang="en-US" b="1" dirty="0" smtClean="0"/>
              <a:t>changed over time.</a:t>
            </a:r>
          </a:p>
          <a:p>
            <a:pPr lvl="1"/>
            <a:r>
              <a:rPr lang="en-US" dirty="0" smtClean="0"/>
              <a:t>Why would organisms change?</a:t>
            </a:r>
          </a:p>
          <a:p>
            <a:pPr lvl="2"/>
            <a:r>
              <a:rPr lang="en-US" dirty="0" smtClean="0">
                <a:solidFill>
                  <a:srgbClr val="0070C0"/>
                </a:solidFill>
              </a:rPr>
              <a:t>Organisms change TO SURVIVE AND REPRODUCE!</a:t>
            </a:r>
            <a:endParaRPr lang="en-US" dirty="0">
              <a:solidFill>
                <a:srgbClr val="0070C0"/>
              </a:solidFill>
            </a:endParaRPr>
          </a:p>
        </p:txBody>
      </p:sp>
      <p:sp>
        <p:nvSpPr>
          <p:cNvPr id="2" name="Title 1"/>
          <p:cNvSpPr>
            <a:spLocks noGrp="1"/>
          </p:cNvSpPr>
          <p:nvPr>
            <p:ph type="title"/>
          </p:nvPr>
        </p:nvSpPr>
        <p:spPr>
          <a:xfrm>
            <a:off x="152400" y="570156"/>
            <a:ext cx="8839200" cy="1054250"/>
          </a:xfrm>
        </p:spPr>
        <p:txBody>
          <a:bodyPr/>
          <a:lstStyle/>
          <a:p>
            <a:r>
              <a:rPr lang="en-US" dirty="0" smtClean="0"/>
              <a:t>Darwin’s Theory of Evolution</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4103" y="4876800"/>
            <a:ext cx="195950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592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2"/>
              </a:rPr>
              <a:t>http://www.sciencechannel.com/video-topics/earth-science/galapagos-beyond-darwin-charles-darwin.htm</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40182735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solidFill>
                  <a:schemeClr val="tx1"/>
                </a:solidFill>
              </a:rPr>
              <a:t>Darwin believed organisms evolved by </a:t>
            </a:r>
            <a:r>
              <a:rPr lang="en-US" b="1" dirty="0" smtClean="0">
                <a:solidFill>
                  <a:schemeClr val="tx1"/>
                </a:solidFill>
              </a:rPr>
              <a:t>a mechanisms called NATURAL </a:t>
            </a:r>
            <a:r>
              <a:rPr lang="en-US" b="1" dirty="0" smtClean="0">
                <a:solidFill>
                  <a:schemeClr val="tx1"/>
                </a:solidFill>
              </a:rPr>
              <a:t>SELECTION.</a:t>
            </a:r>
          </a:p>
          <a:p>
            <a:r>
              <a:rPr lang="en-US" dirty="0" smtClean="0">
                <a:solidFill>
                  <a:srgbClr val="FF0000"/>
                </a:solidFill>
              </a:rPr>
              <a:t>Key Point </a:t>
            </a:r>
            <a:r>
              <a:rPr lang="en-US" dirty="0" smtClean="0">
                <a:solidFill>
                  <a:srgbClr val="FF0000"/>
                </a:solidFill>
              </a:rPr>
              <a:t>#4: </a:t>
            </a:r>
            <a:r>
              <a:rPr lang="en-US" dirty="0" smtClean="0">
                <a:solidFill>
                  <a:srgbClr val="FF0000"/>
                </a:solidFill>
              </a:rPr>
              <a:t>Natural Selection:</a:t>
            </a:r>
          </a:p>
          <a:p>
            <a:pPr lvl="1"/>
            <a:r>
              <a:rPr lang="en-US" dirty="0" smtClean="0">
                <a:solidFill>
                  <a:srgbClr val="FF0000"/>
                </a:solidFill>
              </a:rPr>
              <a:t>Naturally breeding for desired traits. </a:t>
            </a:r>
            <a:endParaRPr lang="en-US" dirty="0">
              <a:solidFill>
                <a:srgbClr val="FF0000"/>
              </a:solidFill>
            </a:endParaRPr>
          </a:p>
        </p:txBody>
      </p:sp>
      <p:sp>
        <p:nvSpPr>
          <p:cNvPr id="2" name="Title 1"/>
          <p:cNvSpPr>
            <a:spLocks noGrp="1"/>
          </p:cNvSpPr>
          <p:nvPr>
            <p:ph type="title"/>
          </p:nvPr>
        </p:nvSpPr>
        <p:spPr/>
        <p:txBody>
          <a:bodyPr/>
          <a:lstStyle/>
          <a:p>
            <a:r>
              <a:rPr lang="en-US" sz="4800" dirty="0" smtClean="0">
                <a:solidFill>
                  <a:schemeClr val="tx1"/>
                </a:solidFill>
              </a:rPr>
              <a:t>Darwin’s Theory of Evolution</a:t>
            </a:r>
            <a:endParaRPr lang="en-US" sz="4800"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081962"/>
            <a:ext cx="3733800" cy="2522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497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p:cNvSpPr>
          <p:nvPr>
            <p:ph idx="1"/>
          </p:nvPr>
        </p:nvSpPr>
        <p:spPr>
          <a:xfrm>
            <a:off x="609600" y="2209800"/>
            <a:ext cx="8153400" cy="5257800"/>
          </a:xfrm>
        </p:spPr>
        <p:txBody>
          <a:bodyPr/>
          <a:lstStyle/>
          <a:p>
            <a:pPr lvl="1" eaLnBrk="1" hangingPunct="1">
              <a:lnSpc>
                <a:spcPct val="90000"/>
              </a:lnSpc>
              <a:buFont typeface="Arial" charset="0"/>
              <a:buNone/>
            </a:pPr>
            <a:r>
              <a:rPr lang="en-US" sz="3600" b="1" dirty="0" smtClean="0">
                <a:solidFill>
                  <a:srgbClr val="FF0000"/>
                </a:solidFill>
              </a:rPr>
              <a:t>Key Point </a:t>
            </a:r>
            <a:r>
              <a:rPr lang="en-US" sz="3600" b="1" dirty="0" smtClean="0">
                <a:solidFill>
                  <a:srgbClr val="FF0000"/>
                </a:solidFill>
              </a:rPr>
              <a:t>#5:</a:t>
            </a:r>
            <a:endParaRPr lang="en-US" sz="3600" b="1" dirty="0" smtClean="0">
              <a:solidFill>
                <a:srgbClr val="FF0000"/>
              </a:solidFill>
            </a:endParaRPr>
          </a:p>
          <a:p>
            <a:pPr lvl="1" eaLnBrk="1" hangingPunct="1">
              <a:lnSpc>
                <a:spcPct val="90000"/>
              </a:lnSpc>
              <a:buFont typeface="Arial" charset="0"/>
              <a:buNone/>
            </a:pPr>
            <a:r>
              <a:rPr lang="en-US" sz="3600" b="1" dirty="0" smtClean="0">
                <a:solidFill>
                  <a:srgbClr val="FF0000"/>
                </a:solidFill>
              </a:rPr>
              <a:t>	**Natural selection is survival of the fittest**</a:t>
            </a:r>
          </a:p>
          <a:p>
            <a:pPr lvl="1" eaLnBrk="1" hangingPunct="1">
              <a:lnSpc>
                <a:spcPct val="90000"/>
              </a:lnSpc>
            </a:pPr>
            <a:endParaRPr lang="en-US" sz="2800" dirty="0" smtClean="0">
              <a:solidFill>
                <a:srgbClr val="FF0000"/>
              </a:solidFill>
            </a:endParaRPr>
          </a:p>
          <a:p>
            <a:pPr lvl="1" eaLnBrk="1" hangingPunct="1">
              <a:lnSpc>
                <a:spcPct val="90000"/>
              </a:lnSpc>
            </a:pPr>
            <a:endParaRPr lang="en-US" sz="2900" dirty="0" smtClean="0">
              <a:solidFill>
                <a:srgbClr val="FF0000"/>
              </a:solidFill>
            </a:endParaRPr>
          </a:p>
          <a:p>
            <a:pPr marL="411480" lvl="1" indent="0" eaLnBrk="1" hangingPunct="1">
              <a:lnSpc>
                <a:spcPct val="90000"/>
              </a:lnSpc>
              <a:buNone/>
            </a:pPr>
            <a:endParaRPr lang="en-US" sz="2900" dirty="0" smtClean="0">
              <a:solidFill>
                <a:srgbClr val="FF0000"/>
              </a:solidFill>
            </a:endParaRPr>
          </a:p>
        </p:txBody>
      </p:sp>
      <p:sp>
        <p:nvSpPr>
          <p:cNvPr id="20482" name="Rectangle 2"/>
          <p:cNvSpPr>
            <a:spLocks noGrp="1"/>
          </p:cNvSpPr>
          <p:nvPr>
            <p:ph type="title"/>
          </p:nvPr>
        </p:nvSpPr>
        <p:spPr/>
        <p:txBody>
          <a:bodyPr/>
          <a:lstStyle/>
          <a:p>
            <a:pPr eaLnBrk="1" hangingPunct="1"/>
            <a:r>
              <a:rPr lang="en-US" smtClean="0"/>
              <a:t>In other words…</a:t>
            </a:r>
          </a:p>
        </p:txBody>
      </p:sp>
    </p:spTree>
    <p:extLst>
      <p:ext uri="{BB962C8B-B14F-4D97-AF65-F5344CB8AC3E}">
        <p14:creationId xmlns:p14="http://schemas.microsoft.com/office/powerpoint/2010/main" val="3727678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52400" y="2133600"/>
            <a:ext cx="8915399" cy="4724399"/>
          </a:xfrm>
        </p:spPr>
        <p:txBody>
          <a:bodyPr>
            <a:normAutofit/>
          </a:bodyPr>
          <a:lstStyle/>
          <a:p>
            <a:r>
              <a:rPr lang="en-US" dirty="0" smtClean="0"/>
              <a:t>Quiz #6 Evolution on Thursday</a:t>
            </a:r>
          </a:p>
          <a:p>
            <a:r>
              <a:rPr lang="en-US" dirty="0" smtClean="0"/>
              <a:t>Special chemistry on Friday with LSU students</a:t>
            </a:r>
          </a:p>
          <a:p>
            <a:r>
              <a:rPr lang="en-US" dirty="0" smtClean="0">
                <a:solidFill>
                  <a:srgbClr val="00B050"/>
                </a:solidFill>
              </a:rPr>
              <a:t>Ecology Test data:</a:t>
            </a:r>
          </a:p>
          <a:p>
            <a:endParaRPr lang="en-US" dirty="0">
              <a:solidFill>
                <a:srgbClr val="00B050"/>
              </a:solidFill>
            </a:endParaRPr>
          </a:p>
          <a:p>
            <a:endParaRPr lang="en-US" dirty="0" smtClean="0">
              <a:solidFill>
                <a:srgbClr val="00B050"/>
              </a:solidFill>
            </a:endParaRPr>
          </a:p>
          <a:p>
            <a:endParaRPr lang="en-US" dirty="0">
              <a:solidFill>
                <a:srgbClr val="00B050"/>
              </a:solidFill>
            </a:endParaRPr>
          </a:p>
          <a:p>
            <a:endParaRPr lang="en-US" dirty="0" smtClean="0">
              <a:solidFill>
                <a:srgbClr val="00B050"/>
              </a:solidFill>
            </a:endParaRPr>
          </a:p>
          <a:p>
            <a:r>
              <a:rPr lang="en-US" b="1" dirty="0" smtClean="0">
                <a:solidFill>
                  <a:srgbClr val="7030A0"/>
                </a:solidFill>
              </a:rPr>
              <a:t>If you earned a score of a “D” or “F”, you must get your test signed by your parent/guardian for test corrections</a:t>
            </a:r>
          </a:p>
          <a:p>
            <a:r>
              <a:rPr lang="en-US" dirty="0" smtClean="0">
                <a:solidFill>
                  <a:schemeClr val="tx1"/>
                </a:solidFill>
              </a:rPr>
              <a:t>Test corrections are due Friday</a:t>
            </a:r>
          </a:p>
          <a:p>
            <a:pPr marL="0" indent="0">
              <a:buNone/>
            </a:pPr>
            <a:endParaRPr lang="en-US" dirty="0">
              <a:solidFill>
                <a:srgbClr val="FF0000"/>
              </a:solidFill>
            </a:endParaRPr>
          </a:p>
        </p:txBody>
      </p:sp>
      <p:sp>
        <p:nvSpPr>
          <p:cNvPr id="4" name="Title 3"/>
          <p:cNvSpPr>
            <a:spLocks noGrp="1"/>
          </p:cNvSpPr>
          <p:nvPr>
            <p:ph type="title"/>
          </p:nvPr>
        </p:nvSpPr>
        <p:spPr>
          <a:xfrm>
            <a:off x="0" y="228600"/>
            <a:ext cx="9144000" cy="1143000"/>
          </a:xfrm>
        </p:spPr>
        <p:txBody>
          <a:bodyPr/>
          <a:lstStyle/>
          <a:p>
            <a:pPr algn="l"/>
            <a:r>
              <a:rPr lang="en-US" sz="3200" dirty="0" smtClean="0"/>
              <a:t>9/30 Class </a:t>
            </a:r>
            <a:r>
              <a:rPr lang="en-US" sz="3200" dirty="0" smtClean="0"/>
              <a:t>Business </a:t>
            </a:r>
            <a:r>
              <a:rPr lang="en-US" sz="3600" dirty="0" smtClean="0">
                <a:solidFill>
                  <a:srgbClr val="FF0000"/>
                </a:solidFill>
              </a:rPr>
              <a:t>Pg. 21 Evolution Theory</a:t>
            </a:r>
            <a:endParaRPr lang="en-US" sz="3600" dirty="0">
              <a:solidFill>
                <a:srgbClr val="FF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820019446"/>
              </p:ext>
            </p:extLst>
          </p:nvPr>
        </p:nvGraphicFramePr>
        <p:xfrm>
          <a:off x="1524000" y="3505200"/>
          <a:ext cx="4064000" cy="1381760"/>
        </p:xfrm>
        <a:graphic>
          <a:graphicData uri="http://schemas.openxmlformats.org/drawingml/2006/table">
            <a:tbl>
              <a:tblPr firstRow="1" bandRow="1">
                <a:tableStyleId>{5C22544A-7EE6-4342-B048-85BDC9FD1C3A}</a:tableStyleId>
              </a:tblPr>
              <a:tblGrid>
                <a:gridCol w="2032000"/>
                <a:gridCol w="2032000"/>
              </a:tblGrid>
              <a:tr h="370840">
                <a:tc>
                  <a:txBody>
                    <a:bodyPr/>
                    <a:lstStyle/>
                    <a:p>
                      <a:endParaRPr lang="en-US" dirty="0"/>
                    </a:p>
                  </a:txBody>
                  <a:tcPr/>
                </a:tc>
                <a:tc>
                  <a:txBody>
                    <a:bodyPr/>
                    <a:lstStyle/>
                    <a:p>
                      <a:r>
                        <a:rPr lang="en-US" dirty="0" smtClean="0"/>
                        <a:t>3rd</a:t>
                      </a:r>
                      <a:endParaRPr lang="en-US" dirty="0"/>
                    </a:p>
                  </a:txBody>
                  <a:tcPr/>
                </a:tc>
              </a:tr>
              <a:tr h="370840">
                <a:tc>
                  <a:txBody>
                    <a:bodyPr/>
                    <a:lstStyle/>
                    <a:p>
                      <a:r>
                        <a:rPr lang="en-US" dirty="0" smtClean="0"/>
                        <a:t>Average</a:t>
                      </a:r>
                      <a:endParaRPr lang="en-US" dirty="0"/>
                    </a:p>
                  </a:txBody>
                  <a:tcPr/>
                </a:tc>
                <a:tc>
                  <a:txBody>
                    <a:bodyPr/>
                    <a:lstStyle/>
                    <a:p>
                      <a:r>
                        <a:rPr lang="en-US" dirty="0" smtClean="0"/>
                        <a:t>54%</a:t>
                      </a:r>
                      <a:endParaRPr lang="en-US" dirty="0"/>
                    </a:p>
                  </a:txBody>
                  <a:tcPr/>
                </a:tc>
              </a:tr>
              <a:tr h="370840">
                <a:tc>
                  <a:txBody>
                    <a:bodyPr/>
                    <a:lstStyle/>
                    <a:p>
                      <a:r>
                        <a:rPr lang="en-US" dirty="0" smtClean="0"/>
                        <a:t>Top Scorers</a:t>
                      </a:r>
                      <a:endParaRPr lang="en-US" dirty="0"/>
                    </a:p>
                  </a:txBody>
                  <a:tcPr/>
                </a:tc>
                <a:tc>
                  <a:txBody>
                    <a:bodyPr/>
                    <a:lstStyle/>
                    <a:p>
                      <a:r>
                        <a:rPr lang="en-US" dirty="0" smtClean="0"/>
                        <a:t>James</a:t>
                      </a:r>
                      <a:r>
                        <a:rPr lang="en-US" baseline="0" dirty="0" smtClean="0"/>
                        <a:t> (2.9) </a:t>
                      </a:r>
                      <a:r>
                        <a:rPr lang="en-US" baseline="0" dirty="0" err="1" smtClean="0"/>
                        <a:t>Travia</a:t>
                      </a:r>
                      <a:r>
                        <a:rPr lang="en-US" baseline="0" dirty="0" smtClean="0"/>
                        <a:t> (1.5)</a:t>
                      </a:r>
                      <a:endParaRPr lang="en-US" dirty="0"/>
                    </a:p>
                  </a:txBody>
                  <a:tcPr/>
                </a:tc>
              </a:tr>
            </a:tbl>
          </a:graphicData>
        </a:graphic>
      </p:graphicFrame>
    </p:spTree>
    <p:extLst>
      <p:ext uri="{BB962C8B-B14F-4D97-AF65-F5344CB8AC3E}">
        <p14:creationId xmlns:p14="http://schemas.microsoft.com/office/powerpoint/2010/main" val="20500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 calcmode="lin" valueType="num">
                                      <p:cBhvr additive="base">
                                        <p:cTn id="2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 calcmode="lin" valueType="num">
                                      <p:cBhvr additive="base">
                                        <p:cTn id="3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 am not talking about strength!</a:t>
            </a:r>
          </a:p>
          <a:p>
            <a:endParaRPr lang="en-US" dirty="0"/>
          </a:p>
          <a:p>
            <a:r>
              <a:rPr lang="en-US" dirty="0" smtClean="0">
                <a:solidFill>
                  <a:srgbClr val="FF0000"/>
                </a:solidFill>
              </a:rPr>
              <a:t>Fitness: to survive and have lots of babies! (Pass on those traits)</a:t>
            </a:r>
            <a:endParaRPr lang="en-US" dirty="0">
              <a:solidFill>
                <a:srgbClr val="FF0000"/>
              </a:solidFill>
            </a:endParaRPr>
          </a:p>
        </p:txBody>
      </p:sp>
      <p:sp>
        <p:nvSpPr>
          <p:cNvPr id="3" name="Title 2"/>
          <p:cNvSpPr>
            <a:spLocks noGrp="1"/>
          </p:cNvSpPr>
          <p:nvPr>
            <p:ph type="title"/>
          </p:nvPr>
        </p:nvSpPr>
        <p:spPr/>
        <p:txBody>
          <a:bodyPr/>
          <a:lstStyle/>
          <a:p>
            <a:r>
              <a:rPr lang="en-US" dirty="0" smtClean="0"/>
              <a:t>Fitness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17871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322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p:txBody>
          <a:bodyPr/>
          <a:lstStyle/>
          <a:p>
            <a:endParaRPr lang="en-US" smtClean="0"/>
          </a:p>
        </p:txBody>
      </p:sp>
      <p:sp>
        <p:nvSpPr>
          <p:cNvPr id="11266" name="Title 1"/>
          <p:cNvSpPr>
            <a:spLocks noGrp="1"/>
          </p:cNvSpPr>
          <p:nvPr>
            <p:ph type="title"/>
          </p:nvPr>
        </p:nvSpPr>
        <p:spPr/>
        <p:txBody>
          <a:bodyPr/>
          <a:lstStyle/>
          <a:p>
            <a:r>
              <a:rPr lang="en-US" smtClean="0"/>
              <a:t>Which lion will be king?</a:t>
            </a:r>
          </a:p>
        </p:txBody>
      </p:sp>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667000"/>
            <a:ext cx="3255963" cy="216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478088"/>
            <a:ext cx="2728913" cy="254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6883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Read page 444</a:t>
            </a:r>
          </a:p>
          <a:p>
            <a:r>
              <a:rPr lang="en-US" dirty="0" smtClean="0">
                <a:solidFill>
                  <a:srgbClr val="FF0000"/>
                </a:solidFill>
              </a:rPr>
              <a:t>Key Point #6:</a:t>
            </a:r>
          </a:p>
          <a:p>
            <a:pPr lvl="1"/>
            <a:r>
              <a:rPr lang="en-US" dirty="0" smtClean="0">
                <a:solidFill>
                  <a:srgbClr val="FF0000"/>
                </a:solidFill>
              </a:rPr>
              <a:t>Three important notes from this reading</a:t>
            </a:r>
            <a:endParaRPr lang="en-US" dirty="0">
              <a:solidFill>
                <a:srgbClr val="FF0000"/>
              </a:solidFill>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3680816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p:cNvSpPr>
          <p:nvPr>
            <p:ph idx="1"/>
          </p:nvPr>
        </p:nvSpPr>
        <p:spPr>
          <a:xfrm>
            <a:off x="304800" y="894424"/>
            <a:ext cx="8229600" cy="4525963"/>
          </a:xfrm>
        </p:spPr>
        <p:txBody>
          <a:bodyPr/>
          <a:lstStyle/>
          <a:p>
            <a:pPr algn="ctr" eaLnBrk="1" hangingPunct="1">
              <a:defRPr/>
            </a:pPr>
            <a:r>
              <a:rPr lang="en-US" dirty="0" smtClean="0">
                <a:solidFill>
                  <a:srgbClr val="FF0000"/>
                </a:solidFill>
                <a:ea typeface="ＭＳ Ｐゴシック" charset="-128"/>
              </a:rPr>
              <a:t>Key Point </a:t>
            </a:r>
            <a:r>
              <a:rPr lang="en-US" dirty="0" smtClean="0">
                <a:solidFill>
                  <a:srgbClr val="FF0000"/>
                </a:solidFill>
                <a:ea typeface="ＭＳ Ｐゴシック" charset="-128"/>
              </a:rPr>
              <a:t>#7: </a:t>
            </a:r>
            <a:r>
              <a:rPr lang="en-US" dirty="0" smtClean="0">
                <a:solidFill>
                  <a:srgbClr val="FF0000"/>
                </a:solidFill>
                <a:ea typeface="ＭＳ Ｐゴシック" charset="-128"/>
              </a:rPr>
              <a:t>Some traits can increase survival in one environment, but not another.</a:t>
            </a:r>
          </a:p>
          <a:p>
            <a:pPr lvl="1" eaLnBrk="1" hangingPunct="1">
              <a:defRPr/>
            </a:pPr>
            <a:endParaRPr lang="en-US" dirty="0" smtClean="0">
              <a:solidFill>
                <a:srgbClr val="FF0000"/>
              </a:solidFill>
              <a:ea typeface="ＭＳ Ｐゴシック" charset="-128"/>
            </a:endParaRPr>
          </a:p>
          <a:p>
            <a:pPr marL="457200" lvl="1" indent="0" eaLnBrk="1" hangingPunct="1">
              <a:buFont typeface="Arial" charset="0"/>
              <a:buNone/>
              <a:defRPr/>
            </a:pPr>
            <a:endParaRPr lang="en-US" dirty="0" smtClean="0">
              <a:ea typeface="ＭＳ Ｐゴシック" charset="-128"/>
            </a:endParaRPr>
          </a:p>
          <a:p>
            <a:pPr lvl="1" eaLnBrk="1" hangingPunct="1">
              <a:defRPr/>
            </a:pPr>
            <a:endParaRPr lang="en-US" dirty="0" smtClean="0">
              <a:solidFill>
                <a:srgbClr val="FF0000"/>
              </a:solidFill>
              <a:ea typeface="ＭＳ Ｐゴシック" charset="-128"/>
            </a:endParaRPr>
          </a:p>
        </p:txBody>
      </p:sp>
      <p:sp>
        <p:nvSpPr>
          <p:cNvPr id="12290" name="Rectangle 2"/>
          <p:cNvSpPr>
            <a:spLocks noGrp="1"/>
          </p:cNvSpPr>
          <p:nvPr>
            <p:ph type="title"/>
          </p:nvPr>
        </p:nvSpPr>
        <p:spPr>
          <a:xfrm>
            <a:off x="457200" y="-228600"/>
            <a:ext cx="8229600" cy="1143000"/>
          </a:xfrm>
        </p:spPr>
        <p:txBody>
          <a:bodyPr/>
          <a:lstStyle/>
          <a:p>
            <a:pPr eaLnBrk="1" hangingPunct="1"/>
            <a:r>
              <a:rPr lang="en-US" smtClean="0"/>
              <a:t>Important!</a:t>
            </a:r>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514600"/>
            <a:ext cx="5543550"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xplosion 2 1"/>
          <p:cNvSpPr/>
          <p:nvPr/>
        </p:nvSpPr>
        <p:spPr>
          <a:xfrm rot="21123602">
            <a:off x="117475" y="3141663"/>
            <a:ext cx="3662363" cy="2025650"/>
          </a:xfrm>
          <a:prstGeom prst="irregularSeal2">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a:t>Fur coat in the desert= not helpful</a:t>
            </a:r>
          </a:p>
        </p:txBody>
      </p:sp>
    </p:spTree>
    <p:extLst>
      <p:ext uri="{BB962C8B-B14F-4D97-AF65-F5344CB8AC3E}">
        <p14:creationId xmlns:p14="http://schemas.microsoft.com/office/powerpoint/2010/main" val="2366663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to="" calcmode="lin" valueType="num">
                                      <p:cBhvr>
                                        <p:cTn id="7" dur="1" fill="hold"/>
                                        <p:tgtEl>
                                          <p:spTgt spid="3174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1748"/>
                                        </p:tgtEl>
                                        <p:attrNameLst>
                                          <p:attrName>style.visibility</p:attrName>
                                        </p:attrNameLst>
                                      </p:cBhvr>
                                      <p:to>
                                        <p:strVal val="visible"/>
                                      </p:to>
                                    </p:set>
                                    <p:anim calcmode="lin" valueType="num">
                                      <p:cBhvr additive="base">
                                        <p:cTn id="12" dur="500" fill="hold"/>
                                        <p:tgtEl>
                                          <p:spTgt spid="31748"/>
                                        </p:tgtEl>
                                        <p:attrNameLst>
                                          <p:attrName>ppt_x</p:attrName>
                                        </p:attrNameLst>
                                      </p:cBhvr>
                                      <p:tavLst>
                                        <p:tav tm="0">
                                          <p:val>
                                            <p:strVal val="#ppt_x"/>
                                          </p:val>
                                        </p:tav>
                                        <p:tav tm="100000">
                                          <p:val>
                                            <p:strVal val="#ppt_x"/>
                                          </p:val>
                                        </p:tav>
                                      </p:tavLst>
                                    </p:anim>
                                    <p:anim calcmode="lin" valueType="num">
                                      <p:cBhvr additive="base">
                                        <p:cTn id="13"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152400"/>
            <a:ext cx="7772400" cy="1143000"/>
          </a:xfrm>
        </p:spPr>
        <p:txBody>
          <a:bodyPr/>
          <a:lstStyle/>
          <a:p>
            <a:r>
              <a:rPr lang="en-US" sz="4800" dirty="0" smtClean="0"/>
              <a:t>Natural Selection Example</a:t>
            </a:r>
          </a:p>
        </p:txBody>
      </p:sp>
      <p:sp>
        <p:nvSpPr>
          <p:cNvPr id="17411" name="Rectangle 3"/>
          <p:cNvSpPr>
            <a:spLocks noGrp="1" noChangeArrowheads="1"/>
          </p:cNvSpPr>
          <p:nvPr>
            <p:ph type="body" sz="half" idx="1"/>
          </p:nvPr>
        </p:nvSpPr>
        <p:spPr>
          <a:xfrm>
            <a:off x="457200" y="1295400"/>
            <a:ext cx="8153400" cy="4530725"/>
          </a:xfrm>
        </p:spPr>
        <p:txBody>
          <a:bodyPr/>
          <a:lstStyle/>
          <a:p>
            <a:pPr>
              <a:buFont typeface="Wingdings" pitchFamily="2" charset="2"/>
              <a:buNone/>
            </a:pPr>
            <a:r>
              <a:rPr lang="en-US" dirty="0" smtClean="0"/>
              <a:t>-In any population, there are differences between species. </a:t>
            </a:r>
          </a:p>
          <a:p>
            <a:pPr>
              <a:buFont typeface="Wingdings" pitchFamily="2" charset="2"/>
              <a:buNone/>
            </a:pPr>
            <a:r>
              <a:rPr lang="en-US" i="1" dirty="0" smtClean="0"/>
              <a:t>AKA: different traits</a:t>
            </a:r>
          </a:p>
          <a:p>
            <a:pPr>
              <a:buFont typeface="Wingdings" pitchFamily="2" charset="2"/>
              <a:buNone/>
            </a:pPr>
            <a:r>
              <a:rPr lang="en-US" dirty="0" smtClean="0"/>
              <a:t> </a:t>
            </a:r>
          </a:p>
          <a:p>
            <a:pPr>
              <a:buFont typeface="Wingdings" pitchFamily="2" charset="2"/>
              <a:buNone/>
            </a:pPr>
            <a:endParaRPr lang="en-US" dirty="0" smtClean="0"/>
          </a:p>
          <a:p>
            <a:pPr>
              <a:buFont typeface="Wingdings" pitchFamily="2" charset="2"/>
              <a:buNone/>
            </a:pPr>
            <a:r>
              <a:rPr lang="en-US" sz="2500" dirty="0" smtClean="0"/>
              <a:t>For example - These fish are </a:t>
            </a:r>
          </a:p>
          <a:p>
            <a:pPr>
              <a:buFont typeface="Wingdings" pitchFamily="2" charset="2"/>
              <a:buNone/>
            </a:pPr>
            <a:r>
              <a:rPr lang="en-US" sz="2500" dirty="0" smtClean="0"/>
              <a:t>different sizes, shapes and </a:t>
            </a:r>
          </a:p>
          <a:p>
            <a:pPr>
              <a:buFont typeface="Wingdings" pitchFamily="2" charset="2"/>
              <a:buNone/>
            </a:pPr>
            <a:r>
              <a:rPr lang="en-US" sz="2500" dirty="0" smtClean="0"/>
              <a:t>speeds.</a:t>
            </a:r>
          </a:p>
        </p:txBody>
      </p:sp>
      <p:pic>
        <p:nvPicPr>
          <p:cNvPr id="228356" name="Picture 4" descr="Fi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351087"/>
            <a:ext cx="4038600" cy="3028950"/>
          </a:xfrm>
          <a:noFill/>
        </p:spPr>
      </p:pic>
    </p:spTree>
    <p:extLst>
      <p:ext uri="{BB962C8B-B14F-4D97-AF65-F5344CB8AC3E}">
        <p14:creationId xmlns:p14="http://schemas.microsoft.com/office/powerpoint/2010/main" val="3273018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28356"/>
                                        </p:tgtEl>
                                        <p:attrNameLst>
                                          <p:attrName>style.visibility</p:attrName>
                                        </p:attrNameLst>
                                      </p:cBhvr>
                                      <p:to>
                                        <p:strVal val="visible"/>
                                      </p:to>
                                    </p:set>
                                    <p:animEffect transition="in" filter="box(out)">
                                      <p:cBhvr>
                                        <p:cTn id="7" dur="500"/>
                                        <p:tgtEl>
                                          <p:spTgt spid="228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4800" dirty="0" smtClean="0"/>
              <a:t>Natural Selection Example</a:t>
            </a:r>
          </a:p>
        </p:txBody>
      </p:sp>
      <p:sp>
        <p:nvSpPr>
          <p:cNvPr id="18435" name="Rectangle 3"/>
          <p:cNvSpPr>
            <a:spLocks noGrp="1" noChangeArrowheads="1"/>
          </p:cNvSpPr>
          <p:nvPr>
            <p:ph type="body" sz="half" idx="1"/>
          </p:nvPr>
        </p:nvSpPr>
        <p:spPr>
          <a:xfrm>
            <a:off x="152400" y="1295400"/>
            <a:ext cx="7467600" cy="4530725"/>
          </a:xfrm>
        </p:spPr>
        <p:txBody>
          <a:bodyPr>
            <a:normAutofit lnSpcReduction="10000"/>
          </a:bodyPr>
          <a:lstStyle/>
          <a:p>
            <a:pPr>
              <a:buFont typeface="Wingdings" pitchFamily="2" charset="2"/>
              <a:buNone/>
            </a:pPr>
            <a:r>
              <a:rPr lang="en-US" sz="3600" smtClean="0"/>
              <a:t>-Organisms with helpful traits such as </a:t>
            </a:r>
            <a:r>
              <a:rPr lang="en-US" sz="3600" smtClean="0">
                <a:solidFill>
                  <a:srgbClr val="3366FF"/>
                </a:solidFill>
              </a:rPr>
              <a:t>being fast</a:t>
            </a:r>
            <a:r>
              <a:rPr lang="en-US" sz="3600" smtClean="0"/>
              <a:t>, survive better in their environment than </a:t>
            </a:r>
            <a:r>
              <a:rPr lang="en-US" sz="3600" smtClean="0">
                <a:solidFill>
                  <a:srgbClr val="3366FF"/>
                </a:solidFill>
              </a:rPr>
              <a:t>slow fish</a:t>
            </a:r>
            <a:r>
              <a:rPr lang="en-US" sz="3600" smtClean="0"/>
              <a:t>.</a:t>
            </a:r>
          </a:p>
          <a:p>
            <a:pPr>
              <a:buFont typeface="Wingdings" pitchFamily="2" charset="2"/>
              <a:buNone/>
            </a:pPr>
            <a:endParaRPr lang="en-US" sz="3600" smtClean="0"/>
          </a:p>
          <a:p>
            <a:pPr>
              <a:buFont typeface="Wingdings" pitchFamily="2" charset="2"/>
              <a:buNone/>
            </a:pPr>
            <a:r>
              <a:rPr lang="en-US" sz="3000" smtClean="0"/>
              <a:t>Since they are alive </a:t>
            </a:r>
          </a:p>
          <a:p>
            <a:pPr>
              <a:buFont typeface="Wingdings" pitchFamily="2" charset="2"/>
              <a:buNone/>
            </a:pPr>
            <a:r>
              <a:rPr lang="en-US" sz="3000" smtClean="0"/>
              <a:t>longer they have more</a:t>
            </a:r>
          </a:p>
          <a:p>
            <a:pPr>
              <a:buFont typeface="Wingdings" pitchFamily="2" charset="2"/>
              <a:buNone/>
            </a:pPr>
            <a:r>
              <a:rPr lang="en-US" sz="3000" smtClean="0"/>
              <a:t>time to have babies and </a:t>
            </a:r>
          </a:p>
          <a:p>
            <a:pPr>
              <a:buFont typeface="Wingdings" pitchFamily="2" charset="2"/>
              <a:buNone/>
            </a:pPr>
            <a:r>
              <a:rPr lang="en-US" sz="3000" smtClean="0"/>
              <a:t>spread their genes!</a:t>
            </a:r>
          </a:p>
        </p:txBody>
      </p:sp>
      <p:pic>
        <p:nvPicPr>
          <p:cNvPr id="230404" name="Picture 4" descr="Fi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95800" y="3756025"/>
            <a:ext cx="4191000" cy="3025775"/>
          </a:xfrm>
          <a:noFill/>
        </p:spPr>
      </p:pic>
    </p:spTree>
    <p:extLst>
      <p:ext uri="{BB962C8B-B14F-4D97-AF65-F5344CB8AC3E}">
        <p14:creationId xmlns:p14="http://schemas.microsoft.com/office/powerpoint/2010/main" val="3785657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30404"/>
                                        </p:tgtEl>
                                        <p:attrNameLst>
                                          <p:attrName>style.visibility</p:attrName>
                                        </p:attrNameLst>
                                      </p:cBhvr>
                                      <p:to>
                                        <p:strVal val="visible"/>
                                      </p:to>
                                    </p:set>
                                    <p:animEffect transition="in" filter="box(out)">
                                      <p:cBhvr>
                                        <p:cTn id="7" dur="500"/>
                                        <p:tgtEl>
                                          <p:spTgt spid="230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228600"/>
            <a:ext cx="8915400" cy="1143000"/>
          </a:xfrm>
        </p:spPr>
        <p:txBody>
          <a:bodyPr/>
          <a:lstStyle/>
          <a:p>
            <a:r>
              <a:rPr lang="en-US" sz="4800" dirty="0" smtClean="0"/>
              <a:t>Natural Selection Example</a:t>
            </a:r>
          </a:p>
        </p:txBody>
      </p:sp>
      <p:sp>
        <p:nvSpPr>
          <p:cNvPr id="19459" name="Rectangle 3"/>
          <p:cNvSpPr>
            <a:spLocks noGrp="1" noChangeArrowheads="1"/>
          </p:cNvSpPr>
          <p:nvPr>
            <p:ph type="body" sz="half" idx="1"/>
          </p:nvPr>
        </p:nvSpPr>
        <p:spPr>
          <a:xfrm>
            <a:off x="228600" y="1600200"/>
            <a:ext cx="4267200" cy="4530725"/>
          </a:xfrm>
        </p:spPr>
        <p:txBody>
          <a:bodyPr>
            <a:normAutofit/>
          </a:bodyPr>
          <a:lstStyle/>
          <a:p>
            <a:pPr>
              <a:lnSpc>
                <a:spcPct val="90000"/>
              </a:lnSpc>
              <a:buFont typeface="Wingdings" pitchFamily="2" charset="2"/>
              <a:buNone/>
            </a:pPr>
            <a:r>
              <a:rPr lang="en-US" sz="2800" dirty="0" smtClean="0"/>
              <a:t>-</a:t>
            </a:r>
            <a:r>
              <a:rPr lang="en-US" sz="3200" b="1" dirty="0" smtClean="0">
                <a:solidFill>
                  <a:srgbClr val="00B050"/>
                </a:solidFill>
              </a:rPr>
              <a:t>Over time, only the organisms with the good traits (</a:t>
            </a:r>
            <a:r>
              <a:rPr lang="en-US" sz="3200" b="1" i="1" dirty="0" smtClean="0">
                <a:solidFill>
                  <a:srgbClr val="00B050"/>
                </a:solidFill>
              </a:rPr>
              <a:t>in this example, fast fish</a:t>
            </a:r>
            <a:r>
              <a:rPr lang="en-US" sz="3200" b="1" dirty="0" smtClean="0">
                <a:solidFill>
                  <a:srgbClr val="00B050"/>
                </a:solidFill>
              </a:rPr>
              <a:t>) will survive and reproduce and the new population of fish will have the fast trait!</a:t>
            </a:r>
            <a:endParaRPr lang="en-US" sz="2800" dirty="0" smtClean="0"/>
          </a:p>
        </p:txBody>
      </p:sp>
      <p:pic>
        <p:nvPicPr>
          <p:cNvPr id="232452" name="Picture 4" descr="Fig"/>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72000" y="4343400"/>
            <a:ext cx="2914650" cy="2185988"/>
          </a:xfrm>
          <a:noFill/>
        </p:spPr>
      </p:pic>
      <p:pic>
        <p:nvPicPr>
          <p:cNvPr id="232453" name="Picture 5" descr="Fig"/>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572000" y="1371600"/>
            <a:ext cx="2916238" cy="2187575"/>
          </a:xfrm>
          <a:noFill/>
        </p:spPr>
      </p:pic>
      <p:sp>
        <p:nvSpPr>
          <p:cNvPr id="19462" name="Text Box 6"/>
          <p:cNvSpPr txBox="1">
            <a:spLocks noChangeArrowheads="1"/>
          </p:cNvSpPr>
          <p:nvPr/>
        </p:nvSpPr>
        <p:spPr bwMode="auto">
          <a:xfrm>
            <a:off x="4572000" y="3505200"/>
            <a:ext cx="365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ct val="50000"/>
              </a:spcBef>
            </a:pPr>
            <a:r>
              <a:rPr lang="en-US"/>
              <a:t>Ancestors (Great-Grandparents)</a:t>
            </a:r>
          </a:p>
        </p:txBody>
      </p:sp>
      <p:sp>
        <p:nvSpPr>
          <p:cNvPr id="19463" name="Text Box 7"/>
          <p:cNvSpPr txBox="1">
            <a:spLocks noChangeArrowheads="1"/>
          </p:cNvSpPr>
          <p:nvPr/>
        </p:nvSpPr>
        <p:spPr bwMode="auto">
          <a:xfrm>
            <a:off x="4572000" y="4038600"/>
            <a:ext cx="320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ct val="50000"/>
              </a:spcBef>
            </a:pPr>
            <a:r>
              <a:rPr lang="en-US"/>
              <a:t>New population of fish</a:t>
            </a:r>
          </a:p>
        </p:txBody>
      </p:sp>
    </p:spTree>
    <p:extLst>
      <p:ext uri="{BB962C8B-B14F-4D97-AF65-F5344CB8AC3E}">
        <p14:creationId xmlns:p14="http://schemas.microsoft.com/office/powerpoint/2010/main" val="1570608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32452"/>
                                        </p:tgtEl>
                                        <p:attrNameLst>
                                          <p:attrName>style.visibility</p:attrName>
                                        </p:attrNameLst>
                                      </p:cBhvr>
                                      <p:to>
                                        <p:strVal val="visible"/>
                                      </p:to>
                                    </p:set>
                                    <p:animEffect transition="in" filter="box(out)">
                                      <p:cBhvr>
                                        <p:cTn id="7" dur="500"/>
                                        <p:tgtEl>
                                          <p:spTgt spid="232452"/>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232453"/>
                                        </p:tgtEl>
                                        <p:attrNameLst>
                                          <p:attrName>style.visibility</p:attrName>
                                        </p:attrNameLst>
                                      </p:cBhvr>
                                      <p:to>
                                        <p:strVal val="visible"/>
                                      </p:to>
                                    </p:set>
                                    <p:animEffect transition="in" filter="box(out)">
                                      <p:cBhvr>
                                        <p:cTn id="11" dur="500"/>
                                        <p:tgtEl>
                                          <p:spTgt spid="232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How do organisms survive in different environments?</a:t>
            </a:r>
          </a:p>
          <a:p>
            <a:endParaRPr lang="en-US" dirty="0"/>
          </a:p>
          <a:p>
            <a:r>
              <a:rPr lang="en-US" dirty="0" smtClean="0">
                <a:solidFill>
                  <a:srgbClr val="7030A0"/>
                </a:solidFill>
                <a:effectLst>
                  <a:outerShdw blurRad="38100" dist="38100" dir="2700000" algn="tl">
                    <a:srgbClr val="000000">
                      <a:alpha val="43137"/>
                    </a:srgbClr>
                  </a:outerShdw>
                </a:effectLst>
              </a:rPr>
              <a:t>They ADAPT</a:t>
            </a:r>
            <a:r>
              <a:rPr lang="en-US" dirty="0" smtClean="0">
                <a:solidFill>
                  <a:srgbClr val="7030A0"/>
                </a:solidFill>
                <a:effectLst>
                  <a:outerShdw blurRad="38100" dist="38100" dir="2700000" algn="tl">
                    <a:srgbClr val="000000">
                      <a:alpha val="43137"/>
                    </a:srgbClr>
                  </a:outerShdw>
                </a:effectLst>
              </a:rPr>
              <a:t>!</a:t>
            </a:r>
          </a:p>
          <a:p>
            <a:endParaRPr lang="en-US" dirty="0">
              <a:solidFill>
                <a:srgbClr val="7030A0"/>
              </a:solidFill>
              <a:effectLst>
                <a:outerShdw blurRad="38100" dist="38100" dir="2700000" algn="tl">
                  <a:srgbClr val="000000">
                    <a:alpha val="43137"/>
                  </a:srgbClr>
                </a:outerShdw>
              </a:effectLst>
            </a:endParaRPr>
          </a:p>
          <a:p>
            <a:r>
              <a:rPr lang="en-US" dirty="0" smtClean="0">
                <a:solidFill>
                  <a:srgbClr val="FF0000"/>
                </a:solidFill>
                <a:effectLst>
                  <a:outerShdw blurRad="38100" dist="38100" dir="2700000" algn="tl">
                    <a:srgbClr val="000000">
                      <a:alpha val="43137"/>
                    </a:srgbClr>
                  </a:outerShdw>
                </a:effectLst>
              </a:rPr>
              <a:t>Darwin believed natural selection causes organisms to adapt</a:t>
            </a:r>
            <a:r>
              <a:rPr lang="en-US" dirty="0" smtClean="0">
                <a:solidFill>
                  <a:srgbClr val="FF0000"/>
                </a:solidFill>
                <a:effectLst>
                  <a:outerShdw blurRad="38100" dist="38100" dir="2700000" algn="tl">
                    <a:srgbClr val="000000">
                      <a:alpha val="43137"/>
                    </a:srgbClr>
                  </a:outerShdw>
                </a:effectLst>
                <a:sym typeface="Wingdings" pitchFamily="2" charset="2"/>
              </a:rPr>
              <a:t> evolve to better survive</a:t>
            </a:r>
            <a:endParaRPr lang="en-US" dirty="0" smtClean="0">
              <a:solidFill>
                <a:srgbClr val="FF0000"/>
              </a:solidFill>
              <a:effectLst>
                <a:outerShdw blurRad="38100" dist="38100" dir="2700000" algn="tl">
                  <a:srgbClr val="000000">
                    <a:alpha val="43137"/>
                  </a:srgbClr>
                </a:outerShdw>
              </a:effectLst>
            </a:endParaRPr>
          </a:p>
          <a:p>
            <a:endParaRPr lang="en-US" dirty="0"/>
          </a:p>
          <a:p>
            <a:endParaRPr lang="en-US" dirty="0" smtClean="0"/>
          </a:p>
          <a:p>
            <a:r>
              <a:rPr lang="en-US" dirty="0" smtClean="0"/>
              <a:t>What is an adaptation?</a:t>
            </a:r>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78878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p:cNvSpPr>
          <p:nvPr>
            <p:ph idx="1"/>
          </p:nvPr>
        </p:nvSpPr>
        <p:spPr/>
        <p:txBody>
          <a:bodyPr/>
          <a:lstStyle/>
          <a:p>
            <a:pPr marL="862013" lvl="1" indent="-495300" algn="ctr" eaLnBrk="1" hangingPunct="1">
              <a:lnSpc>
                <a:spcPct val="90000"/>
              </a:lnSpc>
            </a:pPr>
            <a:r>
              <a:rPr lang="en-US" sz="3200" dirty="0" smtClean="0">
                <a:solidFill>
                  <a:srgbClr val="FF0000"/>
                </a:solidFill>
              </a:rPr>
              <a:t>Heritable: passed on from parents to offspring by DNA.</a:t>
            </a:r>
          </a:p>
          <a:p>
            <a:pPr marL="862013" lvl="1" indent="-495300" algn="ctr" eaLnBrk="1" hangingPunct="1">
              <a:lnSpc>
                <a:spcPct val="90000"/>
              </a:lnSpc>
            </a:pPr>
            <a:r>
              <a:rPr lang="en-US" sz="4000" i="1" dirty="0" smtClean="0"/>
              <a:t>Examples:</a:t>
            </a:r>
          </a:p>
        </p:txBody>
      </p:sp>
      <p:sp>
        <p:nvSpPr>
          <p:cNvPr id="36866" name="Rectangle 2"/>
          <p:cNvSpPr>
            <a:spLocks noGrp="1"/>
          </p:cNvSpPr>
          <p:nvPr>
            <p:ph type="title"/>
          </p:nvPr>
        </p:nvSpPr>
        <p:spPr>
          <a:xfrm>
            <a:off x="609600" y="228600"/>
            <a:ext cx="8382000" cy="990600"/>
          </a:xfrm>
        </p:spPr>
        <p:txBody>
          <a:bodyPr/>
          <a:lstStyle/>
          <a:p>
            <a:pPr eaLnBrk="1" hangingPunct="1"/>
            <a:r>
              <a:rPr lang="en-US" sz="3600" dirty="0">
                <a:solidFill>
                  <a:srgbClr val="FF0000"/>
                </a:solidFill>
              </a:rPr>
              <a:t>K</a:t>
            </a:r>
            <a:r>
              <a:rPr lang="en-US" sz="3600" dirty="0" smtClean="0">
                <a:solidFill>
                  <a:srgbClr val="FF0000"/>
                </a:solidFill>
              </a:rPr>
              <a:t>ey Point </a:t>
            </a:r>
            <a:r>
              <a:rPr lang="en-US" sz="3600" dirty="0" smtClean="0">
                <a:solidFill>
                  <a:srgbClr val="FF0000"/>
                </a:solidFill>
              </a:rPr>
              <a:t>#8: </a:t>
            </a:r>
            <a:r>
              <a:rPr lang="en-US" sz="3600" dirty="0" smtClean="0">
                <a:solidFill>
                  <a:srgbClr val="FF0000"/>
                </a:solidFill>
              </a:rPr>
              <a:t>Adaptations are </a:t>
            </a:r>
            <a:r>
              <a:rPr lang="en-US" sz="3600" i="1" u="sng" dirty="0" smtClean="0">
                <a:solidFill>
                  <a:srgbClr val="FF0000"/>
                </a:solidFill>
              </a:rPr>
              <a:t>heritable</a:t>
            </a:r>
            <a:r>
              <a:rPr lang="en-US" sz="3600" dirty="0" smtClean="0">
                <a:solidFill>
                  <a:srgbClr val="FF0000"/>
                </a:solidFill>
              </a:rPr>
              <a:t> traits…</a:t>
            </a:r>
          </a:p>
        </p:txBody>
      </p:sp>
      <p:pic>
        <p:nvPicPr>
          <p:cNvPr id="36868"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819400"/>
            <a:ext cx="173037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9"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9988" y="5000625"/>
            <a:ext cx="2081212" cy="166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0"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8063" y="3382962"/>
            <a:ext cx="2441575" cy="195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2400" y="4495800"/>
            <a:ext cx="2257425" cy="2020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4594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wipe(down)">
                                      <p:cBhvr>
                                        <p:cTn id="7" dur="580">
                                          <p:stCondLst>
                                            <p:cond delay="0"/>
                                          </p:stCondLst>
                                        </p:cTn>
                                        <p:tgtEl>
                                          <p:spTgt spid="64515">
                                            <p:txEl>
                                              <p:pRg st="0" end="0"/>
                                            </p:txEl>
                                          </p:spTgt>
                                        </p:tgtEl>
                                      </p:cBhvr>
                                    </p:animEffect>
                                    <p:anim calcmode="lin" valueType="num">
                                      <p:cBhvr>
                                        <p:cTn id="8" dur="1822" tmFilter="0,0; 0.14,0.36; 0.43,0.73; 0.71,0.91; 1.0,1.0">
                                          <p:stCondLst>
                                            <p:cond delay="0"/>
                                          </p:stCondLst>
                                        </p:cTn>
                                        <p:tgtEl>
                                          <p:spTgt spid="6451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451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451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451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451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4515">
                                            <p:txEl>
                                              <p:pRg st="0" end="0"/>
                                            </p:txEl>
                                          </p:spTgt>
                                        </p:tgtEl>
                                      </p:cBhvr>
                                      <p:to x="100000" y="60000"/>
                                    </p:animScale>
                                    <p:animScale>
                                      <p:cBhvr>
                                        <p:cTn id="14" dur="166" decel="50000">
                                          <p:stCondLst>
                                            <p:cond delay="676"/>
                                          </p:stCondLst>
                                        </p:cTn>
                                        <p:tgtEl>
                                          <p:spTgt spid="64515">
                                            <p:txEl>
                                              <p:pRg st="0" end="0"/>
                                            </p:txEl>
                                          </p:spTgt>
                                        </p:tgtEl>
                                      </p:cBhvr>
                                      <p:to x="100000" y="100000"/>
                                    </p:animScale>
                                    <p:animScale>
                                      <p:cBhvr>
                                        <p:cTn id="15" dur="26">
                                          <p:stCondLst>
                                            <p:cond delay="1312"/>
                                          </p:stCondLst>
                                        </p:cTn>
                                        <p:tgtEl>
                                          <p:spTgt spid="64515">
                                            <p:txEl>
                                              <p:pRg st="0" end="0"/>
                                            </p:txEl>
                                          </p:spTgt>
                                        </p:tgtEl>
                                      </p:cBhvr>
                                      <p:to x="100000" y="80000"/>
                                    </p:animScale>
                                    <p:animScale>
                                      <p:cBhvr>
                                        <p:cTn id="16" dur="166" decel="50000">
                                          <p:stCondLst>
                                            <p:cond delay="1338"/>
                                          </p:stCondLst>
                                        </p:cTn>
                                        <p:tgtEl>
                                          <p:spTgt spid="64515">
                                            <p:txEl>
                                              <p:pRg st="0" end="0"/>
                                            </p:txEl>
                                          </p:spTgt>
                                        </p:tgtEl>
                                      </p:cBhvr>
                                      <p:to x="100000" y="100000"/>
                                    </p:animScale>
                                    <p:animScale>
                                      <p:cBhvr>
                                        <p:cTn id="17" dur="26">
                                          <p:stCondLst>
                                            <p:cond delay="1642"/>
                                          </p:stCondLst>
                                        </p:cTn>
                                        <p:tgtEl>
                                          <p:spTgt spid="64515">
                                            <p:txEl>
                                              <p:pRg st="0" end="0"/>
                                            </p:txEl>
                                          </p:spTgt>
                                        </p:tgtEl>
                                      </p:cBhvr>
                                      <p:to x="100000" y="90000"/>
                                    </p:animScale>
                                    <p:animScale>
                                      <p:cBhvr>
                                        <p:cTn id="18" dur="166" decel="50000">
                                          <p:stCondLst>
                                            <p:cond delay="1668"/>
                                          </p:stCondLst>
                                        </p:cTn>
                                        <p:tgtEl>
                                          <p:spTgt spid="64515">
                                            <p:txEl>
                                              <p:pRg st="0" end="0"/>
                                            </p:txEl>
                                          </p:spTgt>
                                        </p:tgtEl>
                                      </p:cBhvr>
                                      <p:to x="100000" y="100000"/>
                                    </p:animScale>
                                    <p:animScale>
                                      <p:cBhvr>
                                        <p:cTn id="19" dur="26">
                                          <p:stCondLst>
                                            <p:cond delay="1808"/>
                                          </p:stCondLst>
                                        </p:cTn>
                                        <p:tgtEl>
                                          <p:spTgt spid="64515">
                                            <p:txEl>
                                              <p:pRg st="0" end="0"/>
                                            </p:txEl>
                                          </p:spTgt>
                                        </p:tgtEl>
                                      </p:cBhvr>
                                      <p:to x="100000" y="95000"/>
                                    </p:animScale>
                                    <p:animScale>
                                      <p:cBhvr>
                                        <p:cTn id="20" dur="166" decel="50000">
                                          <p:stCondLst>
                                            <p:cond delay="1834"/>
                                          </p:stCondLst>
                                        </p:cTn>
                                        <p:tgtEl>
                                          <p:spTgt spid="64515">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nodeType="clickEffect">
                                  <p:stCondLst>
                                    <p:cond delay="0"/>
                                  </p:stCondLst>
                                  <p:childTnLst>
                                    <p:set>
                                      <p:cBhvr>
                                        <p:cTn id="24" dur="1" fill="hold">
                                          <p:stCondLst>
                                            <p:cond delay="0"/>
                                          </p:stCondLst>
                                        </p:cTn>
                                        <p:tgtEl>
                                          <p:spTgt spid="64515">
                                            <p:txEl>
                                              <p:pRg st="1" end="1"/>
                                            </p:txEl>
                                          </p:spTgt>
                                        </p:tgtEl>
                                        <p:attrNameLst>
                                          <p:attrName>style.visibility</p:attrName>
                                        </p:attrNameLst>
                                      </p:cBhvr>
                                      <p:to>
                                        <p:strVal val="visible"/>
                                      </p:to>
                                    </p:set>
                                    <p:anim to="" calcmode="lin" valueType="num">
                                      <p:cBhvr>
                                        <p:cTn id="25" dur="1" fill="hold"/>
                                        <p:tgtEl>
                                          <p:spTgt spid="64515">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3"/>
          <p:cNvSpPr>
            <a:spLocks noGrp="1"/>
          </p:cNvSpPr>
          <p:nvPr>
            <p:ph idx="1"/>
          </p:nvPr>
        </p:nvSpPr>
        <p:spPr/>
        <p:txBody>
          <a:bodyPr/>
          <a:lstStyle/>
          <a:p>
            <a:pPr algn="ctr"/>
            <a:r>
              <a:rPr lang="en-US" dirty="0" smtClean="0"/>
              <a:t>Not all traits are passed down from you parents.</a:t>
            </a:r>
          </a:p>
          <a:p>
            <a:pPr algn="ctr"/>
            <a:endParaRPr lang="en-US" dirty="0" smtClean="0"/>
          </a:p>
          <a:p>
            <a:pPr algn="ctr"/>
            <a:r>
              <a:rPr lang="en-US" sz="2800" i="1" dirty="0" smtClean="0"/>
              <a:t>Examples:</a:t>
            </a:r>
          </a:p>
        </p:txBody>
      </p:sp>
      <p:sp>
        <p:nvSpPr>
          <p:cNvPr id="37890" name="Title 1"/>
          <p:cNvSpPr>
            <a:spLocks noGrp="1"/>
          </p:cNvSpPr>
          <p:nvPr>
            <p:ph type="title"/>
          </p:nvPr>
        </p:nvSpPr>
        <p:spPr/>
        <p:txBody>
          <a:bodyPr/>
          <a:lstStyle/>
          <a:p>
            <a:endParaRPr lang="en-US" smtClean="0"/>
          </a:p>
        </p:txBody>
      </p:sp>
      <p:pic>
        <p:nvPicPr>
          <p:cNvPr id="3789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058702"/>
            <a:ext cx="253682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2755490"/>
            <a:ext cx="2447925"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2027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85800" y="2133600"/>
            <a:ext cx="8381999" cy="4724399"/>
          </a:xfrm>
        </p:spPr>
        <p:txBody>
          <a:bodyPr>
            <a:normAutofit/>
          </a:bodyPr>
          <a:lstStyle/>
          <a:p>
            <a:r>
              <a:rPr lang="en-US" dirty="0" smtClean="0"/>
              <a:t>Daily Catalyst</a:t>
            </a:r>
          </a:p>
          <a:p>
            <a:r>
              <a:rPr lang="en-US" dirty="0" smtClean="0">
                <a:solidFill>
                  <a:schemeClr val="tx1"/>
                </a:solidFill>
              </a:rPr>
              <a:t>Class Business</a:t>
            </a:r>
          </a:p>
          <a:p>
            <a:r>
              <a:rPr lang="en-US" dirty="0" smtClean="0">
                <a:solidFill>
                  <a:schemeClr val="tx1"/>
                </a:solidFill>
              </a:rPr>
              <a:t>Intro </a:t>
            </a:r>
            <a:r>
              <a:rPr lang="en-US" dirty="0" smtClean="0">
                <a:solidFill>
                  <a:schemeClr val="tx1"/>
                </a:solidFill>
              </a:rPr>
              <a:t>to </a:t>
            </a:r>
            <a:r>
              <a:rPr lang="en-US" dirty="0" smtClean="0">
                <a:solidFill>
                  <a:schemeClr val="tx1"/>
                </a:solidFill>
              </a:rPr>
              <a:t>Evolution</a:t>
            </a:r>
          </a:p>
          <a:p>
            <a:r>
              <a:rPr lang="en-US" dirty="0" smtClean="0">
                <a:solidFill>
                  <a:schemeClr val="tx1"/>
                </a:solidFill>
              </a:rPr>
              <a:t>Darwin’s Theory</a:t>
            </a:r>
            <a:endParaRPr lang="en-US" dirty="0" smtClean="0">
              <a:solidFill>
                <a:schemeClr val="tx1"/>
              </a:solidFill>
            </a:endParaRPr>
          </a:p>
          <a:p>
            <a:endParaRPr lang="en-US" dirty="0" smtClean="0">
              <a:solidFill>
                <a:schemeClr val="tx1"/>
              </a:solidFill>
            </a:endParaRPr>
          </a:p>
          <a:p>
            <a:pPr marL="0" indent="0">
              <a:buNone/>
            </a:pPr>
            <a:endParaRPr lang="en-US" dirty="0">
              <a:solidFill>
                <a:srgbClr val="FF0000"/>
              </a:solidFill>
            </a:endParaRPr>
          </a:p>
        </p:txBody>
      </p:sp>
      <p:sp>
        <p:nvSpPr>
          <p:cNvPr id="4" name="Title 3"/>
          <p:cNvSpPr>
            <a:spLocks noGrp="1"/>
          </p:cNvSpPr>
          <p:nvPr>
            <p:ph type="title"/>
          </p:nvPr>
        </p:nvSpPr>
        <p:spPr>
          <a:xfrm>
            <a:off x="0" y="228600"/>
            <a:ext cx="9144000" cy="1143000"/>
          </a:xfrm>
        </p:spPr>
        <p:txBody>
          <a:bodyPr/>
          <a:lstStyle/>
          <a:p>
            <a:pPr algn="l"/>
            <a:r>
              <a:rPr lang="en-US" sz="3200" dirty="0" smtClean="0"/>
              <a:t>9/30 </a:t>
            </a:r>
            <a:r>
              <a:rPr lang="en-US" sz="3200" dirty="0" smtClean="0"/>
              <a:t>Agenda        </a:t>
            </a:r>
            <a:r>
              <a:rPr lang="en-US" sz="3600" dirty="0" smtClean="0">
                <a:solidFill>
                  <a:srgbClr val="FF0000"/>
                </a:solidFill>
              </a:rPr>
              <a:t>Pg. 21 Evolution Theory</a:t>
            </a:r>
            <a:endParaRPr lang="en-US" sz="3600"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688" y="2362200"/>
            <a:ext cx="1857375"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030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457200" y="2057400"/>
            <a:ext cx="8229600" cy="4525963"/>
          </a:xfrm>
        </p:spPr>
        <p:txBody>
          <a:bodyPr/>
          <a:lstStyle/>
          <a:p>
            <a:pPr>
              <a:buFont typeface="Arial" charset="0"/>
              <a:buNone/>
            </a:pPr>
            <a:endParaRPr lang="en-US" dirty="0" smtClean="0">
              <a:solidFill>
                <a:srgbClr val="FF0000"/>
              </a:solidFill>
            </a:endParaRPr>
          </a:p>
          <a:p>
            <a:pPr>
              <a:buFont typeface="Arial" charset="0"/>
              <a:buNone/>
            </a:pPr>
            <a:endParaRPr lang="en-US" dirty="0">
              <a:solidFill>
                <a:srgbClr val="FF0000"/>
              </a:solidFill>
            </a:endParaRPr>
          </a:p>
          <a:p>
            <a:pPr>
              <a:buFont typeface="Arial" charset="0"/>
              <a:buNone/>
            </a:pPr>
            <a:endParaRPr lang="en-US" dirty="0" smtClean="0">
              <a:solidFill>
                <a:srgbClr val="FF0000"/>
              </a:solidFill>
            </a:endParaRPr>
          </a:p>
          <a:p>
            <a:pPr>
              <a:buFont typeface="Arial" charset="0"/>
              <a:buNone/>
            </a:pPr>
            <a:endParaRPr lang="en-US" dirty="0">
              <a:solidFill>
                <a:srgbClr val="FF0000"/>
              </a:solidFill>
            </a:endParaRPr>
          </a:p>
          <a:p>
            <a:pPr>
              <a:buFont typeface="Arial" charset="0"/>
              <a:buNone/>
            </a:pPr>
            <a:endParaRPr lang="en-US" dirty="0" smtClean="0">
              <a:solidFill>
                <a:srgbClr val="FF0000"/>
              </a:solidFill>
            </a:endParaRPr>
          </a:p>
          <a:p>
            <a:pPr>
              <a:buFont typeface="Arial" charset="0"/>
              <a:buNone/>
            </a:pPr>
            <a:endParaRPr lang="en-US" dirty="0">
              <a:solidFill>
                <a:srgbClr val="FF0000"/>
              </a:solidFill>
            </a:endParaRPr>
          </a:p>
          <a:p>
            <a:pPr>
              <a:buFont typeface="Arial" charset="0"/>
              <a:buNone/>
            </a:pPr>
            <a:endParaRPr lang="en-US" dirty="0" smtClean="0">
              <a:solidFill>
                <a:srgbClr val="FF0000"/>
              </a:solidFill>
            </a:endParaRPr>
          </a:p>
          <a:p>
            <a:pPr>
              <a:buFont typeface="Arial" charset="0"/>
              <a:buNone/>
            </a:pPr>
            <a:endParaRPr lang="en-US" dirty="0">
              <a:solidFill>
                <a:srgbClr val="FF0000"/>
              </a:solidFill>
            </a:endParaRPr>
          </a:p>
          <a:p>
            <a:pPr>
              <a:buFont typeface="Arial" charset="0"/>
              <a:buNone/>
            </a:pPr>
            <a:r>
              <a:rPr lang="en-US" dirty="0" smtClean="0">
                <a:solidFill>
                  <a:srgbClr val="FF0000"/>
                </a:solidFill>
              </a:rPr>
              <a:t>Key </a:t>
            </a:r>
            <a:r>
              <a:rPr lang="en-US" dirty="0">
                <a:solidFill>
                  <a:srgbClr val="FF0000"/>
                </a:solidFill>
              </a:rPr>
              <a:t>Point </a:t>
            </a:r>
            <a:r>
              <a:rPr lang="en-US" dirty="0" smtClean="0">
                <a:solidFill>
                  <a:srgbClr val="FF0000"/>
                </a:solidFill>
              </a:rPr>
              <a:t>#8: </a:t>
            </a:r>
            <a:r>
              <a:rPr lang="en-US" dirty="0">
                <a:solidFill>
                  <a:srgbClr val="FF0000"/>
                </a:solidFill>
              </a:rPr>
              <a:t>Adaptations are heritable </a:t>
            </a:r>
            <a:r>
              <a:rPr lang="en-US" dirty="0" smtClean="0">
                <a:solidFill>
                  <a:srgbClr val="FF0000"/>
                </a:solidFill>
              </a:rPr>
              <a:t>traits and increase </a:t>
            </a:r>
            <a:r>
              <a:rPr lang="en-US" dirty="0">
                <a:solidFill>
                  <a:srgbClr val="FF0000"/>
                </a:solidFill>
              </a:rPr>
              <a:t>a species ability to survive and reproduce. </a:t>
            </a:r>
            <a:endParaRPr lang="en-US" dirty="0" smtClean="0">
              <a:solidFill>
                <a:srgbClr val="FF0000"/>
              </a:solidFill>
            </a:endParaRPr>
          </a:p>
        </p:txBody>
      </p:sp>
      <p:sp>
        <p:nvSpPr>
          <p:cNvPr id="38914" name="Title 1"/>
          <p:cNvSpPr>
            <a:spLocks noGrp="1"/>
          </p:cNvSpPr>
          <p:nvPr>
            <p:ph type="title"/>
          </p:nvPr>
        </p:nvSpPr>
        <p:spPr>
          <a:xfrm>
            <a:off x="0" y="570156"/>
            <a:ext cx="9144000" cy="1054250"/>
          </a:xfrm>
        </p:spPr>
        <p:txBody>
          <a:bodyPr>
            <a:noAutofit/>
          </a:bodyPr>
          <a:lstStyle/>
          <a:p>
            <a:r>
              <a:rPr lang="en-US" sz="4400" dirty="0" smtClean="0">
                <a:solidFill>
                  <a:srgbClr val="FF0000"/>
                </a:solidFill>
              </a:rPr>
              <a:t>…and increase a species ability to survive and reproduce. </a:t>
            </a:r>
          </a:p>
        </p:txBody>
      </p:sp>
      <p:pic>
        <p:nvPicPr>
          <p:cNvPr id="38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618" y="2895600"/>
            <a:ext cx="3621088"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9924" y="2819400"/>
            <a:ext cx="293687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135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5">
                                            <p:txEl>
                                              <p:pRg st="8" end="8"/>
                                            </p:txEl>
                                          </p:spTgt>
                                        </p:tgtEl>
                                        <p:attrNameLst>
                                          <p:attrName>style.visibility</p:attrName>
                                        </p:attrNameLst>
                                      </p:cBhvr>
                                      <p:to>
                                        <p:strVal val="visible"/>
                                      </p:to>
                                    </p:set>
                                    <p:anim calcmode="lin" valueType="num">
                                      <p:cBhvr additive="base">
                                        <p:cTn id="7" dur="500" fill="hold"/>
                                        <p:tgtEl>
                                          <p:spTgt spid="38915">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a:xfrm>
            <a:off x="609600" y="228600"/>
            <a:ext cx="8154988" cy="992188"/>
          </a:xfrm>
        </p:spPr>
        <p:txBody>
          <a:bodyPr lIns="90000" tIns="46800" rIns="90000" bIns="46800"/>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Adaptation Examples:</a:t>
            </a:r>
          </a:p>
        </p:txBody>
      </p:sp>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57313"/>
            <a:ext cx="5521325"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9940" name="Text Box 4"/>
          <p:cNvSpPr txBox="1">
            <a:spLocks noChangeArrowheads="1"/>
          </p:cNvSpPr>
          <p:nvPr/>
        </p:nvSpPr>
        <p:spPr bwMode="auto">
          <a:xfrm>
            <a:off x="228600" y="5029200"/>
            <a:ext cx="50292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MS PGothic" pitchFamily="34"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MS PGothic" pitchFamily="34"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MS PGothic" pitchFamily="34"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MS PGothic" pitchFamily="34"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MS PGothic" pitchFamily="34" charset="-128"/>
              </a:defRPr>
            </a:lvl9pPr>
          </a:lstStyle>
          <a:p>
            <a:pPr eaLnBrk="1" hangingPunct="1">
              <a:buClr>
                <a:srgbClr val="000000"/>
              </a:buClr>
              <a:buSzPct val="100000"/>
              <a:buFont typeface="Arial" charset="0"/>
              <a:buNone/>
            </a:pPr>
            <a:r>
              <a:rPr lang="en-US" sz="4000">
                <a:solidFill>
                  <a:srgbClr val="000000"/>
                </a:solidFill>
                <a:latin typeface="Tw Cen MT" pitchFamily="34" charset="0"/>
              </a:rPr>
              <a:t>Bird Wing</a:t>
            </a:r>
          </a:p>
        </p:txBody>
      </p:sp>
      <p:sp>
        <p:nvSpPr>
          <p:cNvPr id="39941" name="Text Box 5"/>
          <p:cNvSpPr txBox="1">
            <a:spLocks noChangeArrowheads="1"/>
          </p:cNvSpPr>
          <p:nvPr/>
        </p:nvSpPr>
        <p:spPr bwMode="auto">
          <a:xfrm>
            <a:off x="5715000" y="1905000"/>
            <a:ext cx="34290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MS PGothic" pitchFamily="34"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MS PGothic" pitchFamily="34"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MS PGothic" pitchFamily="34"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MS PGothic" pitchFamily="34"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MS PGothic" pitchFamily="34" charset="-128"/>
              </a:defRPr>
            </a:lvl9pPr>
          </a:lstStyle>
          <a:p>
            <a:pPr eaLnBrk="1" hangingPunct="1">
              <a:buClr>
                <a:srgbClr val="000000"/>
              </a:buClr>
              <a:buSzPct val="100000"/>
              <a:buFont typeface="Arial" charset="0"/>
              <a:buNone/>
            </a:pPr>
            <a:r>
              <a:rPr lang="en-US" sz="4000">
                <a:solidFill>
                  <a:srgbClr val="000000"/>
                </a:solidFill>
                <a:latin typeface="Tw Cen MT" pitchFamily="34" charset="0"/>
              </a:rPr>
              <a:t>Moth Coloring</a:t>
            </a:r>
          </a:p>
        </p:txBody>
      </p:sp>
      <p:pic>
        <p:nvPicPr>
          <p:cNvPr id="3994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5750" y="2743200"/>
            <a:ext cx="294005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9185500"/>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p:cNvSpPr>
          <p:nvPr>
            <p:ph idx="1"/>
          </p:nvPr>
        </p:nvSpPr>
        <p:spPr/>
        <p:txBody>
          <a:bodyPr/>
          <a:lstStyle/>
          <a:p>
            <a:pPr eaLnBrk="1" hangingPunct="1"/>
            <a:r>
              <a:rPr lang="en-US" dirty="0" smtClean="0"/>
              <a:t>Crocodiles have sharp, pointed teeth.</a:t>
            </a:r>
          </a:p>
          <a:p>
            <a:pPr eaLnBrk="1" hangingPunct="1"/>
            <a:r>
              <a:rPr lang="en-US" dirty="0" smtClean="0"/>
              <a:t>The shape of their teeth </a:t>
            </a:r>
            <a:r>
              <a:rPr lang="en-US" b="1" dirty="0" smtClean="0">
                <a:solidFill>
                  <a:srgbClr val="FF9900"/>
                </a:solidFill>
              </a:rPr>
              <a:t>is heritable</a:t>
            </a:r>
            <a:r>
              <a:rPr lang="en-US" dirty="0" smtClean="0"/>
              <a:t>.</a:t>
            </a:r>
          </a:p>
          <a:p>
            <a:pPr eaLnBrk="1" hangingPunct="1"/>
            <a:r>
              <a:rPr lang="en-US" dirty="0" smtClean="0"/>
              <a:t>Having sharp, pointed teeth </a:t>
            </a:r>
            <a:r>
              <a:rPr lang="en-US" b="1" dirty="0" smtClean="0">
                <a:solidFill>
                  <a:srgbClr val="FF9900"/>
                </a:solidFill>
              </a:rPr>
              <a:t>helps them to survive in their specific environment</a:t>
            </a:r>
            <a:r>
              <a:rPr lang="en-US" dirty="0" smtClean="0"/>
              <a:t>. </a:t>
            </a:r>
          </a:p>
          <a:p>
            <a:pPr eaLnBrk="1" hangingPunct="1"/>
            <a:r>
              <a:rPr lang="en-US" dirty="0" smtClean="0"/>
              <a:t>So, it </a:t>
            </a:r>
            <a:r>
              <a:rPr lang="en-US" b="1" dirty="0" smtClean="0">
                <a:solidFill>
                  <a:srgbClr val="FF9900"/>
                </a:solidFill>
              </a:rPr>
              <a:t>is an adaptation</a:t>
            </a:r>
            <a:r>
              <a:rPr lang="en-US" dirty="0" smtClean="0"/>
              <a:t>.</a:t>
            </a:r>
          </a:p>
        </p:txBody>
      </p:sp>
      <p:sp>
        <p:nvSpPr>
          <p:cNvPr id="40962" name="Rectangle 2"/>
          <p:cNvSpPr>
            <a:spLocks noGrp="1"/>
          </p:cNvSpPr>
          <p:nvPr>
            <p:ph type="title"/>
          </p:nvPr>
        </p:nvSpPr>
        <p:spPr/>
        <p:txBody>
          <a:bodyPr/>
          <a:lstStyle/>
          <a:p>
            <a:pPr eaLnBrk="1" hangingPunct="1"/>
            <a:r>
              <a:rPr lang="en-US" sz="4800" dirty="0" smtClean="0"/>
              <a:t>Example: Crocodile Teeth</a:t>
            </a:r>
          </a:p>
        </p:txBody>
      </p:sp>
      <p:pic>
        <p:nvPicPr>
          <p:cNvPr id="4096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114800"/>
            <a:ext cx="3655142" cy="251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4479925"/>
            <a:ext cx="3062288"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788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25955">
                                            <p:txEl>
                                              <p:pRg st="1" end="1"/>
                                            </p:txEl>
                                          </p:spTgt>
                                        </p:tgtEl>
                                        <p:attrNameLst>
                                          <p:attrName>style.visibility</p:attrName>
                                        </p:attrNameLst>
                                      </p:cBhvr>
                                      <p:to>
                                        <p:strVal val="visible"/>
                                      </p:to>
                                    </p:set>
                                    <p:anim to="" calcmode="lin" valueType="num">
                                      <p:cBhvr>
                                        <p:cTn id="7" dur="1" fill="hold"/>
                                        <p:tgtEl>
                                          <p:spTgt spid="125955">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25955">
                                            <p:txEl>
                                              <p:pRg st="2" end="2"/>
                                            </p:txEl>
                                          </p:spTgt>
                                        </p:tgtEl>
                                        <p:attrNameLst>
                                          <p:attrName>style.visibility</p:attrName>
                                        </p:attrNameLst>
                                      </p:cBhvr>
                                      <p:to>
                                        <p:strVal val="visible"/>
                                      </p:to>
                                    </p:set>
                                    <p:anim to="" calcmode="lin" valueType="num">
                                      <p:cBhvr>
                                        <p:cTn id="12" dur="1" fill="hold"/>
                                        <p:tgtEl>
                                          <p:spTgt spid="125955">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125955">
                                            <p:txEl>
                                              <p:pRg st="3" end="3"/>
                                            </p:txEl>
                                          </p:spTgt>
                                        </p:tgtEl>
                                        <p:attrNameLst>
                                          <p:attrName>style.visibility</p:attrName>
                                        </p:attrNameLst>
                                      </p:cBhvr>
                                      <p:to>
                                        <p:strVal val="visible"/>
                                      </p:to>
                                    </p:set>
                                    <p:anim to="" calcmode="lin" valueType="num">
                                      <p:cBhvr>
                                        <p:cTn id="17" dur="1" fill="hold"/>
                                        <p:tgtEl>
                                          <p:spTgt spid="125955">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Four principles</a:t>
            </a:r>
            <a:endParaRPr lang="en-US"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2600" y="1676400"/>
            <a:ext cx="5715000" cy="4605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8708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solidFill>
                  <a:schemeClr val="tx1"/>
                </a:solidFill>
              </a:rPr>
              <a:t>Answer the following sentence in a 3-5 complete sentences in your notebook on pg. </a:t>
            </a:r>
            <a:r>
              <a:rPr lang="en-US" dirty="0" smtClean="0">
                <a:solidFill>
                  <a:schemeClr val="tx1"/>
                </a:solidFill>
              </a:rPr>
              <a:t>21. </a:t>
            </a:r>
            <a:r>
              <a:rPr lang="en-US" dirty="0" smtClean="0">
                <a:solidFill>
                  <a:schemeClr val="tx1"/>
                </a:solidFill>
              </a:rPr>
              <a:t>I will check this tomorrow.</a:t>
            </a:r>
          </a:p>
          <a:p>
            <a:pPr algn="ctr"/>
            <a:r>
              <a:rPr lang="en-US" sz="2800" b="1" dirty="0" smtClean="0">
                <a:solidFill>
                  <a:srgbClr val="00B050"/>
                </a:solidFill>
              </a:rPr>
              <a:t>Why is natural selection more of an editing process than a creative one?</a:t>
            </a:r>
          </a:p>
          <a:p>
            <a:endParaRPr lang="en-US" dirty="0">
              <a:solidFill>
                <a:srgbClr val="00B050"/>
              </a:solidFill>
            </a:endParaRPr>
          </a:p>
          <a:p>
            <a:endParaRPr lang="en-US" i="1" dirty="0" smtClean="0"/>
          </a:p>
        </p:txBody>
      </p:sp>
      <p:sp>
        <p:nvSpPr>
          <p:cNvPr id="2" name="Title 1"/>
          <p:cNvSpPr>
            <a:spLocks noGrp="1"/>
          </p:cNvSpPr>
          <p:nvPr>
            <p:ph type="title"/>
          </p:nvPr>
        </p:nvSpPr>
        <p:spPr/>
        <p:txBody>
          <a:bodyPr/>
          <a:lstStyle/>
          <a:p>
            <a:r>
              <a:rPr lang="en-US" dirty="0" smtClean="0"/>
              <a:t>Homework</a:t>
            </a:r>
            <a:endParaRPr lang="en-US" dirty="0"/>
          </a:p>
        </p:txBody>
      </p:sp>
    </p:spTree>
    <p:extLst>
      <p:ext uri="{BB962C8B-B14F-4D97-AF65-F5344CB8AC3E}">
        <p14:creationId xmlns:p14="http://schemas.microsoft.com/office/powerpoint/2010/main" val="317772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 List </a:t>
            </a:r>
            <a:r>
              <a:rPr lang="en-US" dirty="0" smtClean="0"/>
              <a:t>3 density-independent </a:t>
            </a:r>
            <a:r>
              <a:rPr lang="en-US" dirty="0" smtClean="0"/>
              <a:t>factors that will affect the savanna biome.</a:t>
            </a:r>
          </a:p>
          <a:p>
            <a:r>
              <a:rPr lang="en-US" dirty="0" smtClean="0"/>
              <a:t>2. How was Lamarck’s theory different from Darwin’s?</a:t>
            </a:r>
          </a:p>
          <a:p>
            <a:r>
              <a:rPr lang="en-US" dirty="0" smtClean="0"/>
              <a:t>3. Why do you believe Darwin received so much criticism for his theory?</a:t>
            </a:r>
          </a:p>
          <a:p>
            <a:endParaRPr lang="en-US" dirty="0"/>
          </a:p>
        </p:txBody>
      </p:sp>
      <p:sp>
        <p:nvSpPr>
          <p:cNvPr id="3" name="Title 2"/>
          <p:cNvSpPr>
            <a:spLocks noGrp="1"/>
          </p:cNvSpPr>
          <p:nvPr>
            <p:ph type="title"/>
          </p:nvPr>
        </p:nvSpPr>
        <p:spPr>
          <a:xfrm>
            <a:off x="152400" y="570156"/>
            <a:ext cx="8839200" cy="1054250"/>
          </a:xfrm>
        </p:spPr>
        <p:txBody>
          <a:bodyPr/>
          <a:lstStyle/>
          <a:p>
            <a:r>
              <a:rPr lang="en-US" sz="2800" dirty="0" smtClean="0"/>
              <a:t>10/1 </a:t>
            </a:r>
            <a:r>
              <a:rPr lang="en-US" sz="2800" dirty="0" smtClean="0"/>
              <a:t> </a:t>
            </a:r>
            <a:r>
              <a:rPr lang="en-US" sz="2800" dirty="0" smtClean="0"/>
              <a:t>Daily Catalyst </a:t>
            </a:r>
            <a:r>
              <a:rPr lang="en-US" sz="3600" dirty="0" smtClean="0">
                <a:solidFill>
                  <a:srgbClr val="FF0000"/>
                </a:solidFill>
              </a:rPr>
              <a:t>Pg. </a:t>
            </a:r>
            <a:r>
              <a:rPr lang="en-US" sz="3600" dirty="0" smtClean="0">
                <a:solidFill>
                  <a:srgbClr val="FF0000"/>
                </a:solidFill>
              </a:rPr>
              <a:t>23 Natural Selection</a:t>
            </a:r>
            <a:endParaRPr lang="en-US" sz="3600" dirty="0">
              <a:solidFill>
                <a:srgbClr val="FF0000"/>
              </a:solidFill>
            </a:endParaRPr>
          </a:p>
        </p:txBody>
      </p:sp>
    </p:spTree>
    <p:extLst>
      <p:ext uri="{BB962C8B-B14F-4D97-AF65-F5344CB8AC3E}">
        <p14:creationId xmlns:p14="http://schemas.microsoft.com/office/powerpoint/2010/main" val="5781420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1. List 3density-independent factors that will affect the savanna biome.</a:t>
            </a:r>
          </a:p>
          <a:p>
            <a:r>
              <a:rPr lang="en-US" dirty="0" smtClean="0">
                <a:solidFill>
                  <a:srgbClr val="FF0000"/>
                </a:solidFill>
              </a:rPr>
              <a:t>Drought, famine, and lightning storms- fires</a:t>
            </a:r>
          </a:p>
          <a:p>
            <a:r>
              <a:rPr lang="en-US" dirty="0" smtClean="0"/>
              <a:t>2. How was Lamarck’s theory different from Darwin’s?</a:t>
            </a:r>
          </a:p>
          <a:p>
            <a:r>
              <a:rPr lang="en-US" dirty="0" smtClean="0">
                <a:solidFill>
                  <a:srgbClr val="FF0000"/>
                </a:solidFill>
              </a:rPr>
              <a:t>Lamarck believed in acquire desired traits and Darwin believed in changing over a long period of time (Darwin was missing the genetic component).</a:t>
            </a:r>
          </a:p>
          <a:p>
            <a:r>
              <a:rPr lang="en-US" dirty="0" smtClean="0"/>
              <a:t>3. Why do you believe Darwin received so much criticism for his theory?</a:t>
            </a:r>
          </a:p>
          <a:p>
            <a:r>
              <a:rPr lang="en-US" dirty="0" smtClean="0">
                <a:solidFill>
                  <a:srgbClr val="FF0000"/>
                </a:solidFill>
              </a:rPr>
              <a:t>Darwin received criticism for his theory because up until this point, people had not challenged the teachings </a:t>
            </a:r>
            <a:r>
              <a:rPr lang="en-US" dirty="0" err="1" smtClean="0">
                <a:solidFill>
                  <a:srgbClr val="FF0000"/>
                </a:solidFill>
              </a:rPr>
              <a:t>ogf</a:t>
            </a:r>
            <a:r>
              <a:rPr lang="en-US" dirty="0" smtClean="0">
                <a:solidFill>
                  <a:srgbClr val="FF0000"/>
                </a:solidFill>
              </a:rPr>
              <a:t> the church and the bible. The bible reinforced the ideas that all organisms were perfect and were the exact same as the day they were created. </a:t>
            </a:r>
          </a:p>
          <a:p>
            <a:endParaRPr lang="en-US" dirty="0"/>
          </a:p>
        </p:txBody>
      </p:sp>
      <p:sp>
        <p:nvSpPr>
          <p:cNvPr id="3" name="Title 2"/>
          <p:cNvSpPr>
            <a:spLocks noGrp="1"/>
          </p:cNvSpPr>
          <p:nvPr>
            <p:ph type="title"/>
          </p:nvPr>
        </p:nvSpPr>
        <p:spPr>
          <a:xfrm>
            <a:off x="152400" y="570156"/>
            <a:ext cx="8839200" cy="1054250"/>
          </a:xfrm>
        </p:spPr>
        <p:txBody>
          <a:bodyPr/>
          <a:lstStyle/>
          <a:p>
            <a:r>
              <a:rPr lang="en-US" sz="2800" dirty="0" smtClean="0"/>
              <a:t>10/1</a:t>
            </a:r>
            <a:r>
              <a:rPr lang="en-US" sz="2800" dirty="0" smtClean="0"/>
              <a:t> </a:t>
            </a:r>
            <a:r>
              <a:rPr lang="en-US" sz="2800" dirty="0" smtClean="0"/>
              <a:t>Daily Catalyst </a:t>
            </a:r>
            <a:r>
              <a:rPr lang="en-US" sz="4000" dirty="0" smtClean="0">
                <a:solidFill>
                  <a:srgbClr val="FF0000"/>
                </a:solidFill>
              </a:rPr>
              <a:t>Pg. </a:t>
            </a:r>
            <a:r>
              <a:rPr lang="en-US" sz="4000" dirty="0" smtClean="0">
                <a:solidFill>
                  <a:srgbClr val="FF0000"/>
                </a:solidFill>
              </a:rPr>
              <a:t>23 Natural Selection</a:t>
            </a:r>
            <a:endParaRPr lang="en-US" sz="4000" dirty="0">
              <a:solidFill>
                <a:srgbClr val="FF0000"/>
              </a:solidFill>
            </a:endParaRPr>
          </a:p>
        </p:txBody>
      </p:sp>
    </p:spTree>
    <p:extLst>
      <p:ext uri="{BB962C8B-B14F-4D97-AF65-F5344CB8AC3E}">
        <p14:creationId xmlns:p14="http://schemas.microsoft.com/office/powerpoint/2010/main" val="414630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Evolution Debate on Wednesday, Oct. 8</a:t>
            </a:r>
            <a:r>
              <a:rPr lang="en-US" baseline="30000" dirty="0" smtClean="0"/>
              <a:t>th</a:t>
            </a:r>
            <a:endParaRPr lang="en-US" dirty="0" smtClean="0"/>
          </a:p>
          <a:p>
            <a:r>
              <a:rPr lang="en-US" dirty="0" smtClean="0">
                <a:solidFill>
                  <a:srgbClr val="7030A0"/>
                </a:solidFill>
              </a:rPr>
              <a:t>Quiz #7 </a:t>
            </a:r>
            <a:r>
              <a:rPr lang="en-US" dirty="0" smtClean="0">
                <a:solidFill>
                  <a:srgbClr val="7030A0"/>
                </a:solidFill>
              </a:rPr>
              <a:t>Evolution is </a:t>
            </a:r>
            <a:r>
              <a:rPr lang="en-US" dirty="0" smtClean="0">
                <a:solidFill>
                  <a:srgbClr val="7030A0"/>
                </a:solidFill>
              </a:rPr>
              <a:t>Thursday</a:t>
            </a:r>
            <a:endParaRPr lang="en-US" dirty="0" smtClean="0">
              <a:solidFill>
                <a:srgbClr val="7030A0"/>
              </a:solidFill>
            </a:endParaRPr>
          </a:p>
          <a:p>
            <a:r>
              <a:rPr lang="en-US" dirty="0" smtClean="0">
                <a:solidFill>
                  <a:schemeClr val="tx1"/>
                </a:solidFill>
              </a:rPr>
              <a:t>Evolution Test on Friday, Oct. 10</a:t>
            </a:r>
            <a:r>
              <a:rPr lang="en-US" baseline="30000" dirty="0" smtClean="0">
                <a:solidFill>
                  <a:schemeClr val="tx1"/>
                </a:solidFill>
              </a:rPr>
              <a:t>th</a:t>
            </a:r>
            <a:endParaRPr lang="en-US" dirty="0" smtClean="0">
              <a:solidFill>
                <a:schemeClr val="tx1"/>
              </a:solidFill>
            </a:endParaRPr>
          </a:p>
          <a:p>
            <a:pPr lvl="1"/>
            <a:r>
              <a:rPr lang="en-US" dirty="0" smtClean="0">
                <a:solidFill>
                  <a:schemeClr val="tx1"/>
                </a:solidFill>
              </a:rPr>
              <a:t>Study guide due test day</a:t>
            </a:r>
            <a:endParaRPr lang="en-US" dirty="0" smtClean="0">
              <a:solidFill>
                <a:schemeClr val="tx1"/>
              </a:solidFill>
            </a:endParaRPr>
          </a:p>
          <a:p>
            <a:r>
              <a:rPr lang="en-US" dirty="0" smtClean="0">
                <a:solidFill>
                  <a:schemeClr val="tx1"/>
                </a:solidFill>
              </a:rPr>
              <a:t>Materials/methods are due Friday</a:t>
            </a:r>
            <a:endParaRPr lang="en-US" dirty="0" smtClean="0">
              <a:solidFill>
                <a:schemeClr val="tx1"/>
              </a:solidFill>
            </a:endParaRPr>
          </a:p>
          <a:p>
            <a:endParaRPr lang="en-US" dirty="0"/>
          </a:p>
        </p:txBody>
      </p:sp>
      <p:sp>
        <p:nvSpPr>
          <p:cNvPr id="3" name="Title 2"/>
          <p:cNvSpPr>
            <a:spLocks noGrp="1"/>
          </p:cNvSpPr>
          <p:nvPr>
            <p:ph type="title"/>
          </p:nvPr>
        </p:nvSpPr>
        <p:spPr>
          <a:xfrm>
            <a:off x="152400" y="570156"/>
            <a:ext cx="8839200" cy="1054250"/>
          </a:xfrm>
        </p:spPr>
        <p:txBody>
          <a:bodyPr/>
          <a:lstStyle/>
          <a:p>
            <a:r>
              <a:rPr lang="en-US" sz="2800" dirty="0" smtClean="0"/>
              <a:t>10/1</a:t>
            </a:r>
            <a:r>
              <a:rPr lang="en-US" sz="2800" dirty="0" smtClean="0"/>
              <a:t> </a:t>
            </a:r>
            <a:r>
              <a:rPr lang="en-US" sz="2800" dirty="0" smtClean="0"/>
              <a:t>Class Business </a:t>
            </a:r>
            <a:r>
              <a:rPr lang="en-US" sz="4000" dirty="0" smtClean="0">
                <a:solidFill>
                  <a:srgbClr val="FF0000"/>
                </a:solidFill>
              </a:rPr>
              <a:t>Pg. </a:t>
            </a:r>
            <a:r>
              <a:rPr lang="en-US" sz="4000" dirty="0" smtClean="0">
                <a:solidFill>
                  <a:srgbClr val="FF0000"/>
                </a:solidFill>
              </a:rPr>
              <a:t>23 Natural Selection</a:t>
            </a:r>
            <a:endParaRPr lang="en-US" sz="4000" dirty="0">
              <a:solidFill>
                <a:srgbClr val="FF0000"/>
              </a:solidFill>
            </a:endParaRPr>
          </a:p>
        </p:txBody>
      </p:sp>
    </p:spTree>
    <p:extLst>
      <p:ext uri="{BB962C8B-B14F-4D97-AF65-F5344CB8AC3E}">
        <p14:creationId xmlns:p14="http://schemas.microsoft.com/office/powerpoint/2010/main" val="42304771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Daily Catalyst</a:t>
            </a:r>
          </a:p>
          <a:p>
            <a:r>
              <a:rPr lang="en-US" dirty="0" smtClean="0"/>
              <a:t>Class Business</a:t>
            </a:r>
          </a:p>
          <a:p>
            <a:r>
              <a:rPr lang="en-US" dirty="0" smtClean="0"/>
              <a:t>Darwin’s </a:t>
            </a:r>
            <a:r>
              <a:rPr lang="en-US" dirty="0" smtClean="0"/>
              <a:t>Theory</a:t>
            </a:r>
          </a:p>
          <a:p>
            <a:r>
              <a:rPr lang="en-US" dirty="0" smtClean="0"/>
              <a:t>Fossils</a:t>
            </a:r>
            <a:endParaRPr lang="en-US" dirty="0" smtClean="0"/>
          </a:p>
          <a:p>
            <a:r>
              <a:rPr lang="en-US" dirty="0" smtClean="0"/>
              <a:t>Work </a:t>
            </a:r>
            <a:r>
              <a:rPr lang="en-US" dirty="0" smtClean="0"/>
              <a:t>time</a:t>
            </a:r>
          </a:p>
          <a:p>
            <a:endParaRPr lang="en-US" dirty="0"/>
          </a:p>
        </p:txBody>
      </p:sp>
      <p:sp>
        <p:nvSpPr>
          <p:cNvPr id="3" name="Title 2"/>
          <p:cNvSpPr>
            <a:spLocks noGrp="1"/>
          </p:cNvSpPr>
          <p:nvPr>
            <p:ph type="title"/>
          </p:nvPr>
        </p:nvSpPr>
        <p:spPr>
          <a:xfrm>
            <a:off x="152400" y="570156"/>
            <a:ext cx="8839200" cy="1054250"/>
          </a:xfrm>
        </p:spPr>
        <p:txBody>
          <a:bodyPr/>
          <a:lstStyle/>
          <a:p>
            <a:r>
              <a:rPr lang="en-US" sz="2800" dirty="0" smtClean="0"/>
              <a:t>10/1 </a:t>
            </a:r>
            <a:r>
              <a:rPr lang="en-US" sz="2800" dirty="0" smtClean="0"/>
              <a:t>Agenda </a:t>
            </a:r>
            <a:r>
              <a:rPr lang="en-US" sz="4000" dirty="0" smtClean="0">
                <a:solidFill>
                  <a:srgbClr val="FF0000"/>
                </a:solidFill>
              </a:rPr>
              <a:t>Pg. </a:t>
            </a:r>
            <a:r>
              <a:rPr lang="en-US" sz="4000" dirty="0" smtClean="0">
                <a:solidFill>
                  <a:srgbClr val="FF0000"/>
                </a:solidFill>
              </a:rPr>
              <a:t>23 Natural Selection</a:t>
            </a:r>
            <a:endParaRPr lang="en-US" sz="4000"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653328"/>
            <a:ext cx="2628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04771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defRPr/>
            </a:pPr>
            <a:r>
              <a:rPr lang="en-US" sz="4400" dirty="0" smtClean="0">
                <a:solidFill>
                  <a:srgbClr val="7030A0"/>
                </a:solidFill>
                <a:latin typeface="Cooper Black" pitchFamily="18" charset="0"/>
                <a:ea typeface="ＭＳ Ｐゴシック" pitchFamily="-65" charset="-128"/>
              </a:rPr>
              <a:t>Analyze Darwin’s theory of Evolution</a:t>
            </a:r>
          </a:p>
        </p:txBody>
      </p:sp>
      <p:sp>
        <p:nvSpPr>
          <p:cNvPr id="7170" name="Title 1"/>
          <p:cNvSpPr>
            <a:spLocks noGrp="1"/>
          </p:cNvSpPr>
          <p:nvPr>
            <p:ph type="title"/>
          </p:nvPr>
        </p:nvSpPr>
        <p:spPr/>
        <p:txBody>
          <a:bodyPr/>
          <a:lstStyle/>
          <a:p>
            <a:r>
              <a:rPr lang="en-US" dirty="0" smtClean="0"/>
              <a:t>10/1</a:t>
            </a:r>
            <a:r>
              <a:rPr lang="en-US" dirty="0" smtClean="0"/>
              <a:t> </a:t>
            </a:r>
            <a:r>
              <a:rPr lang="en-US" dirty="0" smtClean="0"/>
              <a:t>Objective</a:t>
            </a:r>
          </a:p>
        </p:txBody>
      </p:sp>
    </p:spTree>
    <p:extLst>
      <p:ext uri="{BB962C8B-B14F-4D97-AF65-F5344CB8AC3E}">
        <p14:creationId xmlns:p14="http://schemas.microsoft.com/office/powerpoint/2010/main" val="2563395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defRPr/>
            </a:pPr>
            <a:r>
              <a:rPr lang="en-US" sz="4400" dirty="0" smtClean="0">
                <a:solidFill>
                  <a:srgbClr val="7030A0"/>
                </a:solidFill>
                <a:latin typeface="Cooper Black" pitchFamily="18" charset="0"/>
                <a:ea typeface="ＭＳ Ｐゴシック" pitchFamily="-65" charset="-128"/>
              </a:rPr>
              <a:t>Analyze Darwin’s theory of Evolution</a:t>
            </a:r>
          </a:p>
        </p:txBody>
      </p:sp>
      <p:sp>
        <p:nvSpPr>
          <p:cNvPr id="7170" name="Title 1"/>
          <p:cNvSpPr>
            <a:spLocks noGrp="1"/>
          </p:cNvSpPr>
          <p:nvPr>
            <p:ph type="title"/>
          </p:nvPr>
        </p:nvSpPr>
        <p:spPr/>
        <p:txBody>
          <a:bodyPr/>
          <a:lstStyle/>
          <a:p>
            <a:r>
              <a:rPr lang="en-US" dirty="0" smtClean="0"/>
              <a:t>9/30 </a:t>
            </a:r>
            <a:r>
              <a:rPr lang="en-US" dirty="0" smtClean="0"/>
              <a:t>Objective</a:t>
            </a:r>
          </a:p>
        </p:txBody>
      </p:sp>
    </p:spTree>
    <p:extLst>
      <p:ext uri="{BB962C8B-B14F-4D97-AF65-F5344CB8AC3E}">
        <p14:creationId xmlns:p14="http://schemas.microsoft.com/office/powerpoint/2010/main" val="26076231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dirty="0" smtClean="0">
                <a:solidFill>
                  <a:srgbClr val="00B050"/>
                </a:solidFill>
                <a:latin typeface="Elephant" pitchFamily="18" charset="0"/>
              </a:rPr>
              <a:t>Evolution Unit #3</a:t>
            </a:r>
            <a:endParaRPr lang="en-US" dirty="0">
              <a:solidFill>
                <a:srgbClr val="00B050"/>
              </a:solidFill>
              <a:latin typeface="Elephant"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362200"/>
            <a:ext cx="7599681"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91721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p:cNvSpPr>
          <p:nvPr>
            <p:ph idx="1"/>
          </p:nvPr>
        </p:nvSpPr>
        <p:spPr/>
        <p:txBody>
          <a:bodyPr/>
          <a:lstStyle/>
          <a:p>
            <a:pPr marL="862013" lvl="1" indent="-495300" algn="ctr" eaLnBrk="1" hangingPunct="1">
              <a:lnSpc>
                <a:spcPct val="90000"/>
              </a:lnSpc>
            </a:pPr>
            <a:r>
              <a:rPr lang="en-US" sz="3200" dirty="0" smtClean="0">
                <a:solidFill>
                  <a:srgbClr val="FF0000"/>
                </a:solidFill>
              </a:rPr>
              <a:t>Heritable: passed on from parents to offspring by DNA.</a:t>
            </a:r>
          </a:p>
          <a:p>
            <a:pPr marL="862013" lvl="1" indent="-495300" algn="ctr" eaLnBrk="1" hangingPunct="1">
              <a:lnSpc>
                <a:spcPct val="90000"/>
              </a:lnSpc>
            </a:pPr>
            <a:r>
              <a:rPr lang="en-US" sz="4000" i="1" dirty="0" smtClean="0"/>
              <a:t>Examples:</a:t>
            </a:r>
          </a:p>
        </p:txBody>
      </p:sp>
      <p:sp>
        <p:nvSpPr>
          <p:cNvPr id="36866" name="Rectangle 2"/>
          <p:cNvSpPr>
            <a:spLocks noGrp="1"/>
          </p:cNvSpPr>
          <p:nvPr>
            <p:ph type="title"/>
          </p:nvPr>
        </p:nvSpPr>
        <p:spPr>
          <a:xfrm>
            <a:off x="609600" y="228600"/>
            <a:ext cx="8382000" cy="990600"/>
          </a:xfrm>
        </p:spPr>
        <p:txBody>
          <a:bodyPr/>
          <a:lstStyle/>
          <a:p>
            <a:pPr eaLnBrk="1" hangingPunct="1"/>
            <a:r>
              <a:rPr lang="en-US" sz="3600" dirty="0">
                <a:solidFill>
                  <a:srgbClr val="FF0000"/>
                </a:solidFill>
              </a:rPr>
              <a:t>K</a:t>
            </a:r>
            <a:r>
              <a:rPr lang="en-US" sz="3600" dirty="0" smtClean="0">
                <a:solidFill>
                  <a:srgbClr val="FF0000"/>
                </a:solidFill>
              </a:rPr>
              <a:t>ey Point </a:t>
            </a:r>
            <a:r>
              <a:rPr lang="en-US" sz="3600" dirty="0" smtClean="0">
                <a:solidFill>
                  <a:srgbClr val="FF0000"/>
                </a:solidFill>
              </a:rPr>
              <a:t>#8: </a:t>
            </a:r>
            <a:r>
              <a:rPr lang="en-US" sz="3600" dirty="0" smtClean="0">
                <a:solidFill>
                  <a:srgbClr val="FF0000"/>
                </a:solidFill>
              </a:rPr>
              <a:t>Adaptations are </a:t>
            </a:r>
            <a:r>
              <a:rPr lang="en-US" sz="3600" i="1" u="sng" dirty="0" smtClean="0">
                <a:solidFill>
                  <a:srgbClr val="FF0000"/>
                </a:solidFill>
              </a:rPr>
              <a:t>heritable</a:t>
            </a:r>
            <a:r>
              <a:rPr lang="en-US" sz="3600" dirty="0" smtClean="0">
                <a:solidFill>
                  <a:srgbClr val="FF0000"/>
                </a:solidFill>
              </a:rPr>
              <a:t> traits…</a:t>
            </a:r>
          </a:p>
        </p:txBody>
      </p:sp>
      <p:pic>
        <p:nvPicPr>
          <p:cNvPr id="36868"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819400"/>
            <a:ext cx="173037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9"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9988" y="5000625"/>
            <a:ext cx="2081212" cy="166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0"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8063" y="3382962"/>
            <a:ext cx="2441575" cy="195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2400" y="4495800"/>
            <a:ext cx="2257425" cy="2020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0203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wipe(down)">
                                      <p:cBhvr>
                                        <p:cTn id="7" dur="580">
                                          <p:stCondLst>
                                            <p:cond delay="0"/>
                                          </p:stCondLst>
                                        </p:cTn>
                                        <p:tgtEl>
                                          <p:spTgt spid="64515">
                                            <p:txEl>
                                              <p:pRg st="0" end="0"/>
                                            </p:txEl>
                                          </p:spTgt>
                                        </p:tgtEl>
                                      </p:cBhvr>
                                    </p:animEffect>
                                    <p:anim calcmode="lin" valueType="num">
                                      <p:cBhvr>
                                        <p:cTn id="8" dur="1822" tmFilter="0,0; 0.14,0.36; 0.43,0.73; 0.71,0.91; 1.0,1.0">
                                          <p:stCondLst>
                                            <p:cond delay="0"/>
                                          </p:stCondLst>
                                        </p:cTn>
                                        <p:tgtEl>
                                          <p:spTgt spid="6451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451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451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451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451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4515">
                                            <p:txEl>
                                              <p:pRg st="0" end="0"/>
                                            </p:txEl>
                                          </p:spTgt>
                                        </p:tgtEl>
                                      </p:cBhvr>
                                      <p:to x="100000" y="60000"/>
                                    </p:animScale>
                                    <p:animScale>
                                      <p:cBhvr>
                                        <p:cTn id="14" dur="166" decel="50000">
                                          <p:stCondLst>
                                            <p:cond delay="676"/>
                                          </p:stCondLst>
                                        </p:cTn>
                                        <p:tgtEl>
                                          <p:spTgt spid="64515">
                                            <p:txEl>
                                              <p:pRg st="0" end="0"/>
                                            </p:txEl>
                                          </p:spTgt>
                                        </p:tgtEl>
                                      </p:cBhvr>
                                      <p:to x="100000" y="100000"/>
                                    </p:animScale>
                                    <p:animScale>
                                      <p:cBhvr>
                                        <p:cTn id="15" dur="26">
                                          <p:stCondLst>
                                            <p:cond delay="1312"/>
                                          </p:stCondLst>
                                        </p:cTn>
                                        <p:tgtEl>
                                          <p:spTgt spid="64515">
                                            <p:txEl>
                                              <p:pRg st="0" end="0"/>
                                            </p:txEl>
                                          </p:spTgt>
                                        </p:tgtEl>
                                      </p:cBhvr>
                                      <p:to x="100000" y="80000"/>
                                    </p:animScale>
                                    <p:animScale>
                                      <p:cBhvr>
                                        <p:cTn id="16" dur="166" decel="50000">
                                          <p:stCondLst>
                                            <p:cond delay="1338"/>
                                          </p:stCondLst>
                                        </p:cTn>
                                        <p:tgtEl>
                                          <p:spTgt spid="64515">
                                            <p:txEl>
                                              <p:pRg st="0" end="0"/>
                                            </p:txEl>
                                          </p:spTgt>
                                        </p:tgtEl>
                                      </p:cBhvr>
                                      <p:to x="100000" y="100000"/>
                                    </p:animScale>
                                    <p:animScale>
                                      <p:cBhvr>
                                        <p:cTn id="17" dur="26">
                                          <p:stCondLst>
                                            <p:cond delay="1642"/>
                                          </p:stCondLst>
                                        </p:cTn>
                                        <p:tgtEl>
                                          <p:spTgt spid="64515">
                                            <p:txEl>
                                              <p:pRg st="0" end="0"/>
                                            </p:txEl>
                                          </p:spTgt>
                                        </p:tgtEl>
                                      </p:cBhvr>
                                      <p:to x="100000" y="90000"/>
                                    </p:animScale>
                                    <p:animScale>
                                      <p:cBhvr>
                                        <p:cTn id="18" dur="166" decel="50000">
                                          <p:stCondLst>
                                            <p:cond delay="1668"/>
                                          </p:stCondLst>
                                        </p:cTn>
                                        <p:tgtEl>
                                          <p:spTgt spid="64515">
                                            <p:txEl>
                                              <p:pRg st="0" end="0"/>
                                            </p:txEl>
                                          </p:spTgt>
                                        </p:tgtEl>
                                      </p:cBhvr>
                                      <p:to x="100000" y="100000"/>
                                    </p:animScale>
                                    <p:animScale>
                                      <p:cBhvr>
                                        <p:cTn id="19" dur="26">
                                          <p:stCondLst>
                                            <p:cond delay="1808"/>
                                          </p:stCondLst>
                                        </p:cTn>
                                        <p:tgtEl>
                                          <p:spTgt spid="64515">
                                            <p:txEl>
                                              <p:pRg st="0" end="0"/>
                                            </p:txEl>
                                          </p:spTgt>
                                        </p:tgtEl>
                                      </p:cBhvr>
                                      <p:to x="100000" y="95000"/>
                                    </p:animScale>
                                    <p:animScale>
                                      <p:cBhvr>
                                        <p:cTn id="20" dur="166" decel="50000">
                                          <p:stCondLst>
                                            <p:cond delay="1834"/>
                                          </p:stCondLst>
                                        </p:cTn>
                                        <p:tgtEl>
                                          <p:spTgt spid="64515">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nodeType="clickEffect">
                                  <p:stCondLst>
                                    <p:cond delay="0"/>
                                  </p:stCondLst>
                                  <p:childTnLst>
                                    <p:set>
                                      <p:cBhvr>
                                        <p:cTn id="24" dur="1" fill="hold">
                                          <p:stCondLst>
                                            <p:cond delay="0"/>
                                          </p:stCondLst>
                                        </p:cTn>
                                        <p:tgtEl>
                                          <p:spTgt spid="64515">
                                            <p:txEl>
                                              <p:pRg st="1" end="1"/>
                                            </p:txEl>
                                          </p:spTgt>
                                        </p:tgtEl>
                                        <p:attrNameLst>
                                          <p:attrName>style.visibility</p:attrName>
                                        </p:attrNameLst>
                                      </p:cBhvr>
                                      <p:to>
                                        <p:strVal val="visible"/>
                                      </p:to>
                                    </p:set>
                                    <p:anim to="" calcmode="lin" valueType="num">
                                      <p:cBhvr>
                                        <p:cTn id="25" dur="1" fill="hold"/>
                                        <p:tgtEl>
                                          <p:spTgt spid="64515">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3"/>
          <p:cNvSpPr>
            <a:spLocks noGrp="1"/>
          </p:cNvSpPr>
          <p:nvPr>
            <p:ph idx="1"/>
          </p:nvPr>
        </p:nvSpPr>
        <p:spPr/>
        <p:txBody>
          <a:bodyPr/>
          <a:lstStyle/>
          <a:p>
            <a:pPr algn="ctr"/>
            <a:r>
              <a:rPr lang="en-US" dirty="0" smtClean="0"/>
              <a:t>Not all traits are passed down from you parents.</a:t>
            </a:r>
          </a:p>
          <a:p>
            <a:pPr algn="ctr"/>
            <a:endParaRPr lang="en-US" dirty="0" smtClean="0"/>
          </a:p>
          <a:p>
            <a:pPr algn="ctr"/>
            <a:r>
              <a:rPr lang="en-US" sz="2800" i="1" dirty="0" smtClean="0"/>
              <a:t>Examples:</a:t>
            </a:r>
          </a:p>
        </p:txBody>
      </p:sp>
      <p:sp>
        <p:nvSpPr>
          <p:cNvPr id="37890" name="Title 1"/>
          <p:cNvSpPr>
            <a:spLocks noGrp="1"/>
          </p:cNvSpPr>
          <p:nvPr>
            <p:ph type="title"/>
          </p:nvPr>
        </p:nvSpPr>
        <p:spPr/>
        <p:txBody>
          <a:bodyPr/>
          <a:lstStyle/>
          <a:p>
            <a:endParaRPr lang="en-US" smtClean="0"/>
          </a:p>
        </p:txBody>
      </p:sp>
      <p:pic>
        <p:nvPicPr>
          <p:cNvPr id="3789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058702"/>
            <a:ext cx="253682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2755490"/>
            <a:ext cx="2447925"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58978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457200" y="2057400"/>
            <a:ext cx="8229600" cy="4525963"/>
          </a:xfrm>
        </p:spPr>
        <p:txBody>
          <a:bodyPr/>
          <a:lstStyle/>
          <a:p>
            <a:pPr>
              <a:buFont typeface="Arial" charset="0"/>
              <a:buNone/>
            </a:pPr>
            <a:endParaRPr lang="en-US" dirty="0" smtClean="0">
              <a:solidFill>
                <a:srgbClr val="FF0000"/>
              </a:solidFill>
            </a:endParaRPr>
          </a:p>
          <a:p>
            <a:pPr>
              <a:buFont typeface="Arial" charset="0"/>
              <a:buNone/>
            </a:pPr>
            <a:endParaRPr lang="en-US" dirty="0">
              <a:solidFill>
                <a:srgbClr val="FF0000"/>
              </a:solidFill>
            </a:endParaRPr>
          </a:p>
          <a:p>
            <a:pPr>
              <a:buFont typeface="Arial" charset="0"/>
              <a:buNone/>
            </a:pPr>
            <a:endParaRPr lang="en-US" dirty="0" smtClean="0">
              <a:solidFill>
                <a:srgbClr val="FF0000"/>
              </a:solidFill>
            </a:endParaRPr>
          </a:p>
          <a:p>
            <a:pPr>
              <a:buFont typeface="Arial" charset="0"/>
              <a:buNone/>
            </a:pPr>
            <a:endParaRPr lang="en-US" dirty="0">
              <a:solidFill>
                <a:srgbClr val="FF0000"/>
              </a:solidFill>
            </a:endParaRPr>
          </a:p>
          <a:p>
            <a:pPr>
              <a:buFont typeface="Arial" charset="0"/>
              <a:buNone/>
            </a:pPr>
            <a:endParaRPr lang="en-US" dirty="0" smtClean="0">
              <a:solidFill>
                <a:srgbClr val="FF0000"/>
              </a:solidFill>
            </a:endParaRPr>
          </a:p>
          <a:p>
            <a:pPr>
              <a:buFont typeface="Arial" charset="0"/>
              <a:buNone/>
            </a:pPr>
            <a:endParaRPr lang="en-US" dirty="0">
              <a:solidFill>
                <a:srgbClr val="FF0000"/>
              </a:solidFill>
            </a:endParaRPr>
          </a:p>
          <a:p>
            <a:pPr>
              <a:buFont typeface="Arial" charset="0"/>
              <a:buNone/>
            </a:pPr>
            <a:endParaRPr lang="en-US" dirty="0" smtClean="0">
              <a:solidFill>
                <a:srgbClr val="FF0000"/>
              </a:solidFill>
            </a:endParaRPr>
          </a:p>
          <a:p>
            <a:pPr>
              <a:buFont typeface="Arial" charset="0"/>
              <a:buNone/>
            </a:pPr>
            <a:endParaRPr lang="en-US" dirty="0">
              <a:solidFill>
                <a:srgbClr val="FF0000"/>
              </a:solidFill>
            </a:endParaRPr>
          </a:p>
          <a:p>
            <a:pPr>
              <a:buFont typeface="Arial" charset="0"/>
              <a:buNone/>
            </a:pPr>
            <a:r>
              <a:rPr lang="en-US" dirty="0" smtClean="0">
                <a:solidFill>
                  <a:srgbClr val="FF0000"/>
                </a:solidFill>
              </a:rPr>
              <a:t>Key </a:t>
            </a:r>
            <a:r>
              <a:rPr lang="en-US" dirty="0">
                <a:solidFill>
                  <a:srgbClr val="FF0000"/>
                </a:solidFill>
              </a:rPr>
              <a:t>Point </a:t>
            </a:r>
            <a:r>
              <a:rPr lang="en-US" dirty="0" smtClean="0">
                <a:solidFill>
                  <a:srgbClr val="FF0000"/>
                </a:solidFill>
              </a:rPr>
              <a:t>#8: </a:t>
            </a:r>
            <a:r>
              <a:rPr lang="en-US" dirty="0">
                <a:solidFill>
                  <a:srgbClr val="FF0000"/>
                </a:solidFill>
              </a:rPr>
              <a:t>Adaptations are heritable </a:t>
            </a:r>
            <a:r>
              <a:rPr lang="en-US" dirty="0" smtClean="0">
                <a:solidFill>
                  <a:srgbClr val="FF0000"/>
                </a:solidFill>
              </a:rPr>
              <a:t>traits and increase </a:t>
            </a:r>
            <a:r>
              <a:rPr lang="en-US" dirty="0">
                <a:solidFill>
                  <a:srgbClr val="FF0000"/>
                </a:solidFill>
              </a:rPr>
              <a:t>a species ability to survive and reproduce. </a:t>
            </a:r>
            <a:endParaRPr lang="en-US" dirty="0" smtClean="0">
              <a:solidFill>
                <a:srgbClr val="FF0000"/>
              </a:solidFill>
            </a:endParaRPr>
          </a:p>
        </p:txBody>
      </p:sp>
      <p:sp>
        <p:nvSpPr>
          <p:cNvPr id="38914" name="Title 1"/>
          <p:cNvSpPr>
            <a:spLocks noGrp="1"/>
          </p:cNvSpPr>
          <p:nvPr>
            <p:ph type="title"/>
          </p:nvPr>
        </p:nvSpPr>
        <p:spPr>
          <a:xfrm>
            <a:off x="0" y="570156"/>
            <a:ext cx="9144000" cy="1054250"/>
          </a:xfrm>
        </p:spPr>
        <p:txBody>
          <a:bodyPr>
            <a:noAutofit/>
          </a:bodyPr>
          <a:lstStyle/>
          <a:p>
            <a:r>
              <a:rPr lang="en-US" sz="4400" dirty="0" smtClean="0">
                <a:solidFill>
                  <a:srgbClr val="FF0000"/>
                </a:solidFill>
              </a:rPr>
              <a:t>…and increase a species ability to survive and reproduce. </a:t>
            </a:r>
          </a:p>
        </p:txBody>
      </p:sp>
      <p:pic>
        <p:nvPicPr>
          <p:cNvPr id="38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618" y="2895600"/>
            <a:ext cx="3621088"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9924" y="2819400"/>
            <a:ext cx="293687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932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5">
                                            <p:txEl>
                                              <p:pRg st="8" end="8"/>
                                            </p:txEl>
                                          </p:spTgt>
                                        </p:tgtEl>
                                        <p:attrNameLst>
                                          <p:attrName>style.visibility</p:attrName>
                                        </p:attrNameLst>
                                      </p:cBhvr>
                                      <p:to>
                                        <p:strVal val="visible"/>
                                      </p:to>
                                    </p:set>
                                    <p:anim calcmode="lin" valueType="num">
                                      <p:cBhvr additive="base">
                                        <p:cTn id="7" dur="500" fill="hold"/>
                                        <p:tgtEl>
                                          <p:spTgt spid="38915">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a:xfrm>
            <a:off x="609600" y="228600"/>
            <a:ext cx="8154988" cy="992188"/>
          </a:xfrm>
        </p:spPr>
        <p:txBody>
          <a:bodyPr lIns="90000" tIns="46800" rIns="90000" bIns="46800"/>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Adaptation Examples:</a:t>
            </a:r>
          </a:p>
        </p:txBody>
      </p:sp>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57313"/>
            <a:ext cx="5521325"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9940" name="Text Box 4"/>
          <p:cNvSpPr txBox="1">
            <a:spLocks noChangeArrowheads="1"/>
          </p:cNvSpPr>
          <p:nvPr/>
        </p:nvSpPr>
        <p:spPr bwMode="auto">
          <a:xfrm>
            <a:off x="228600" y="5029200"/>
            <a:ext cx="50292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MS PGothic" pitchFamily="34"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MS PGothic" pitchFamily="34"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MS PGothic" pitchFamily="34"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MS PGothic" pitchFamily="34"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MS PGothic" pitchFamily="34" charset="-128"/>
              </a:defRPr>
            </a:lvl9pPr>
          </a:lstStyle>
          <a:p>
            <a:pPr eaLnBrk="1" hangingPunct="1">
              <a:buClr>
                <a:srgbClr val="000000"/>
              </a:buClr>
              <a:buSzPct val="100000"/>
              <a:buFont typeface="Arial" charset="0"/>
              <a:buNone/>
            </a:pPr>
            <a:r>
              <a:rPr lang="en-US" sz="4000">
                <a:solidFill>
                  <a:srgbClr val="000000"/>
                </a:solidFill>
                <a:latin typeface="Tw Cen MT" pitchFamily="34" charset="0"/>
              </a:rPr>
              <a:t>Bird Wing</a:t>
            </a:r>
          </a:p>
        </p:txBody>
      </p:sp>
      <p:sp>
        <p:nvSpPr>
          <p:cNvPr id="39941" name="Text Box 5"/>
          <p:cNvSpPr txBox="1">
            <a:spLocks noChangeArrowheads="1"/>
          </p:cNvSpPr>
          <p:nvPr/>
        </p:nvSpPr>
        <p:spPr bwMode="auto">
          <a:xfrm>
            <a:off x="5715000" y="1905000"/>
            <a:ext cx="34290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MS PGothic" pitchFamily="34"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MS PGothic" pitchFamily="34"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MS PGothic" pitchFamily="34"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MS PGothic" pitchFamily="34"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MS PGothic" pitchFamily="34" charset="-128"/>
              </a:defRPr>
            </a:lvl9pPr>
          </a:lstStyle>
          <a:p>
            <a:pPr eaLnBrk="1" hangingPunct="1">
              <a:buClr>
                <a:srgbClr val="000000"/>
              </a:buClr>
              <a:buSzPct val="100000"/>
              <a:buFont typeface="Arial" charset="0"/>
              <a:buNone/>
            </a:pPr>
            <a:r>
              <a:rPr lang="en-US" sz="4000">
                <a:solidFill>
                  <a:srgbClr val="000000"/>
                </a:solidFill>
                <a:latin typeface="Tw Cen MT" pitchFamily="34" charset="0"/>
              </a:rPr>
              <a:t>Moth Coloring</a:t>
            </a:r>
          </a:p>
        </p:txBody>
      </p:sp>
      <p:pic>
        <p:nvPicPr>
          <p:cNvPr id="3994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5750" y="2743200"/>
            <a:ext cx="294005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0188193"/>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p:cNvSpPr>
          <p:nvPr>
            <p:ph idx="1"/>
          </p:nvPr>
        </p:nvSpPr>
        <p:spPr/>
        <p:txBody>
          <a:bodyPr/>
          <a:lstStyle/>
          <a:p>
            <a:pPr eaLnBrk="1" hangingPunct="1"/>
            <a:r>
              <a:rPr lang="en-US" dirty="0" smtClean="0"/>
              <a:t>Crocodiles have sharp, pointed teeth.</a:t>
            </a:r>
          </a:p>
          <a:p>
            <a:pPr eaLnBrk="1" hangingPunct="1"/>
            <a:r>
              <a:rPr lang="en-US" dirty="0" smtClean="0"/>
              <a:t>The shape of their teeth </a:t>
            </a:r>
            <a:r>
              <a:rPr lang="en-US" b="1" dirty="0" smtClean="0">
                <a:solidFill>
                  <a:srgbClr val="FF9900"/>
                </a:solidFill>
              </a:rPr>
              <a:t>is heritable</a:t>
            </a:r>
            <a:r>
              <a:rPr lang="en-US" dirty="0" smtClean="0"/>
              <a:t>.</a:t>
            </a:r>
          </a:p>
          <a:p>
            <a:pPr eaLnBrk="1" hangingPunct="1"/>
            <a:r>
              <a:rPr lang="en-US" dirty="0" smtClean="0"/>
              <a:t>Having sharp, pointed teeth </a:t>
            </a:r>
            <a:r>
              <a:rPr lang="en-US" b="1" dirty="0" smtClean="0">
                <a:solidFill>
                  <a:srgbClr val="FF9900"/>
                </a:solidFill>
              </a:rPr>
              <a:t>helps them to survive in their specific environment</a:t>
            </a:r>
            <a:r>
              <a:rPr lang="en-US" dirty="0" smtClean="0"/>
              <a:t>. </a:t>
            </a:r>
          </a:p>
          <a:p>
            <a:pPr eaLnBrk="1" hangingPunct="1"/>
            <a:r>
              <a:rPr lang="en-US" dirty="0" smtClean="0"/>
              <a:t>So, it </a:t>
            </a:r>
            <a:r>
              <a:rPr lang="en-US" b="1" dirty="0" smtClean="0">
                <a:solidFill>
                  <a:srgbClr val="FF9900"/>
                </a:solidFill>
              </a:rPr>
              <a:t>is an adaptation</a:t>
            </a:r>
            <a:r>
              <a:rPr lang="en-US" dirty="0" smtClean="0"/>
              <a:t>.</a:t>
            </a:r>
          </a:p>
        </p:txBody>
      </p:sp>
      <p:sp>
        <p:nvSpPr>
          <p:cNvPr id="40962" name="Rectangle 2"/>
          <p:cNvSpPr>
            <a:spLocks noGrp="1"/>
          </p:cNvSpPr>
          <p:nvPr>
            <p:ph type="title"/>
          </p:nvPr>
        </p:nvSpPr>
        <p:spPr/>
        <p:txBody>
          <a:bodyPr/>
          <a:lstStyle/>
          <a:p>
            <a:pPr eaLnBrk="1" hangingPunct="1"/>
            <a:r>
              <a:rPr lang="en-US" sz="4800" dirty="0" smtClean="0"/>
              <a:t>Example: Crocodile Teeth</a:t>
            </a:r>
          </a:p>
        </p:txBody>
      </p:sp>
      <p:pic>
        <p:nvPicPr>
          <p:cNvPr id="4096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114800"/>
            <a:ext cx="3655142" cy="251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4479925"/>
            <a:ext cx="3062288"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64093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25955">
                                            <p:txEl>
                                              <p:pRg st="1" end="1"/>
                                            </p:txEl>
                                          </p:spTgt>
                                        </p:tgtEl>
                                        <p:attrNameLst>
                                          <p:attrName>style.visibility</p:attrName>
                                        </p:attrNameLst>
                                      </p:cBhvr>
                                      <p:to>
                                        <p:strVal val="visible"/>
                                      </p:to>
                                    </p:set>
                                    <p:anim to="" calcmode="lin" valueType="num">
                                      <p:cBhvr>
                                        <p:cTn id="7" dur="1" fill="hold"/>
                                        <p:tgtEl>
                                          <p:spTgt spid="125955">
                                            <p:txEl>
                                              <p:pRg st="1" end="1"/>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25955">
                                            <p:txEl>
                                              <p:pRg st="2" end="2"/>
                                            </p:txEl>
                                          </p:spTgt>
                                        </p:tgtEl>
                                        <p:attrNameLst>
                                          <p:attrName>style.visibility</p:attrName>
                                        </p:attrNameLst>
                                      </p:cBhvr>
                                      <p:to>
                                        <p:strVal val="visible"/>
                                      </p:to>
                                    </p:set>
                                    <p:anim to="" calcmode="lin" valueType="num">
                                      <p:cBhvr>
                                        <p:cTn id="12" dur="1" fill="hold"/>
                                        <p:tgtEl>
                                          <p:spTgt spid="125955">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125955">
                                            <p:txEl>
                                              <p:pRg st="3" end="3"/>
                                            </p:txEl>
                                          </p:spTgt>
                                        </p:tgtEl>
                                        <p:attrNameLst>
                                          <p:attrName>style.visibility</p:attrName>
                                        </p:attrNameLst>
                                      </p:cBhvr>
                                      <p:to>
                                        <p:strVal val="visible"/>
                                      </p:to>
                                    </p:set>
                                    <p:anim to="" calcmode="lin" valueType="num">
                                      <p:cBhvr>
                                        <p:cTn id="17" dur="1" fill="hold"/>
                                        <p:tgtEl>
                                          <p:spTgt spid="125955">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solidFill>
                  <a:schemeClr val="tx1"/>
                </a:solidFill>
              </a:rPr>
              <a:t>Answer the following sentence in a 3-5 complete sentences in your notebook on pg. </a:t>
            </a:r>
            <a:r>
              <a:rPr lang="en-US" dirty="0" smtClean="0">
                <a:solidFill>
                  <a:schemeClr val="tx1"/>
                </a:solidFill>
              </a:rPr>
              <a:t>21. </a:t>
            </a:r>
            <a:r>
              <a:rPr lang="en-US" dirty="0" smtClean="0">
                <a:solidFill>
                  <a:schemeClr val="tx1"/>
                </a:solidFill>
              </a:rPr>
              <a:t>I will check this tomorrow.</a:t>
            </a:r>
          </a:p>
          <a:p>
            <a:pPr algn="ctr"/>
            <a:r>
              <a:rPr lang="en-US" sz="2800" b="1" dirty="0" smtClean="0">
                <a:solidFill>
                  <a:srgbClr val="00B050"/>
                </a:solidFill>
              </a:rPr>
              <a:t>Why is natural selection more of an editing process than a creative one?</a:t>
            </a:r>
          </a:p>
          <a:p>
            <a:endParaRPr lang="en-US" dirty="0">
              <a:solidFill>
                <a:srgbClr val="00B050"/>
              </a:solidFill>
            </a:endParaRPr>
          </a:p>
          <a:p>
            <a:endParaRPr lang="en-US" i="1" dirty="0" smtClean="0"/>
          </a:p>
        </p:txBody>
      </p:sp>
      <p:sp>
        <p:nvSpPr>
          <p:cNvPr id="2" name="Title 1"/>
          <p:cNvSpPr>
            <a:spLocks noGrp="1"/>
          </p:cNvSpPr>
          <p:nvPr>
            <p:ph type="title"/>
          </p:nvPr>
        </p:nvSpPr>
        <p:spPr/>
        <p:txBody>
          <a:bodyPr/>
          <a:lstStyle/>
          <a:p>
            <a:r>
              <a:rPr lang="en-US" dirty="0" smtClean="0"/>
              <a:t>Homework</a:t>
            </a:r>
            <a:endParaRPr lang="en-US" dirty="0"/>
          </a:p>
        </p:txBody>
      </p:sp>
    </p:spTree>
    <p:extLst>
      <p:ext uri="{BB962C8B-B14F-4D97-AF65-F5344CB8AC3E}">
        <p14:creationId xmlns:p14="http://schemas.microsoft.com/office/powerpoint/2010/main" val="316378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Four principles</a:t>
            </a:r>
            <a:endParaRPr lang="en-US"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2600" y="1676400"/>
            <a:ext cx="5715000" cy="4605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886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Darwin’s theory of Natural Selection</a:t>
            </a:r>
            <a:endParaRPr lang="en-US" dirty="0"/>
          </a:p>
        </p:txBody>
      </p:sp>
      <p:sp>
        <p:nvSpPr>
          <p:cNvPr id="3" name="Content Placeholder 2"/>
          <p:cNvSpPr>
            <a:spLocks noGrp="1"/>
          </p:cNvSpPr>
          <p:nvPr>
            <p:ph idx="1"/>
          </p:nvPr>
        </p:nvSpPr>
        <p:spPr/>
        <p:txBody>
          <a:bodyPr/>
          <a:lstStyle/>
          <a:p>
            <a:r>
              <a:rPr lang="en-US" dirty="0" smtClean="0"/>
              <a:t>There are 4 parts to Darwin’s theory:</a:t>
            </a:r>
          </a:p>
          <a:p>
            <a:r>
              <a:rPr lang="en-US" dirty="0" smtClean="0">
                <a:solidFill>
                  <a:srgbClr val="FF0000"/>
                </a:solidFill>
              </a:rPr>
              <a:t>Key Point </a:t>
            </a:r>
            <a:r>
              <a:rPr lang="en-US" dirty="0" smtClean="0">
                <a:solidFill>
                  <a:srgbClr val="FF0000"/>
                </a:solidFill>
              </a:rPr>
              <a:t>#1: </a:t>
            </a:r>
            <a:r>
              <a:rPr lang="en-US" i="1" dirty="0" smtClean="0">
                <a:solidFill>
                  <a:srgbClr val="FF0000"/>
                </a:solidFill>
              </a:rPr>
              <a:t>Overpopulation</a:t>
            </a:r>
            <a:r>
              <a:rPr lang="en-US" dirty="0" smtClean="0">
                <a:solidFill>
                  <a:srgbClr val="FF0000"/>
                </a:solidFill>
              </a:rPr>
              <a:t>: Populations grow exponentially, over populate and exceed their resources.</a:t>
            </a:r>
            <a:endParaRPr lang="en-US" dirty="0">
              <a:solidFill>
                <a:srgbClr val="FF0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834581"/>
            <a:ext cx="3384117" cy="247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4495800"/>
            <a:ext cx="3276600" cy="923330"/>
          </a:xfrm>
          <a:prstGeom prst="rect">
            <a:avLst/>
          </a:prstGeom>
          <a:noFill/>
        </p:spPr>
        <p:txBody>
          <a:bodyPr wrap="square" rtlCol="0">
            <a:spAutoFit/>
          </a:bodyPr>
          <a:lstStyle/>
          <a:p>
            <a:pPr marL="285750" indent="-285750" algn="ctr">
              <a:buFont typeface="Arial" pitchFamily="34" charset="0"/>
              <a:buChar char="•"/>
            </a:pPr>
            <a:r>
              <a:rPr lang="en-US" dirty="0" smtClean="0"/>
              <a:t>What is the result?</a:t>
            </a:r>
          </a:p>
          <a:p>
            <a:pPr marL="285750" indent="-285750" algn="ctr">
              <a:buFont typeface="Arial" pitchFamily="34" charset="0"/>
              <a:buChar char="•"/>
            </a:pPr>
            <a:r>
              <a:rPr lang="en-US" dirty="0" smtClean="0">
                <a:solidFill>
                  <a:srgbClr val="0070C0"/>
                </a:solidFill>
              </a:rPr>
              <a:t>Competition for those resources!</a:t>
            </a:r>
            <a:endParaRPr lang="en-US" dirty="0">
              <a:solidFill>
                <a:srgbClr val="0070C0"/>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651667"/>
            <a:ext cx="4578387" cy="2662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045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1000"/>
                                        <p:tgtEl>
                                          <p:spTgt spid="4098"/>
                                        </p:tgtEl>
                                      </p:cBhvr>
                                    </p:animEffect>
                                    <p:anim calcmode="lin" valueType="num">
                                      <p:cBhvr>
                                        <p:cTn id="22" dur="1000" fill="hold"/>
                                        <p:tgtEl>
                                          <p:spTgt spid="4098"/>
                                        </p:tgtEl>
                                        <p:attrNameLst>
                                          <p:attrName>ppt_x</p:attrName>
                                        </p:attrNameLst>
                                      </p:cBhvr>
                                      <p:tavLst>
                                        <p:tav tm="0">
                                          <p:val>
                                            <p:strVal val="#ppt_x"/>
                                          </p:val>
                                        </p:tav>
                                        <p:tav tm="100000">
                                          <p:val>
                                            <p:strVal val="#ppt_x"/>
                                          </p:val>
                                        </p:tav>
                                      </p:tavLst>
                                    </p:anim>
                                    <p:anim calcmode="lin" valueType="num">
                                      <p:cBhvr>
                                        <p:cTn id="23"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additive="base">
                                        <p:cTn id="2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 calcmode="lin" valueType="num">
                                      <p:cBhvr additive="base">
                                        <p:cTn id="3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050"/>
                                        </p:tgtEl>
                                        <p:attrNameLst>
                                          <p:attrName>style.visibility</p:attrName>
                                        </p:attrNameLst>
                                      </p:cBhvr>
                                      <p:to>
                                        <p:strVal val="visible"/>
                                      </p:to>
                                    </p:set>
                                    <p:anim calcmode="lin" valueType="num">
                                      <p:cBhvr additive="base">
                                        <p:cTn id="40" dur="500" fill="hold"/>
                                        <p:tgtEl>
                                          <p:spTgt spid="2050"/>
                                        </p:tgtEl>
                                        <p:attrNameLst>
                                          <p:attrName>ppt_x</p:attrName>
                                        </p:attrNameLst>
                                      </p:cBhvr>
                                      <p:tavLst>
                                        <p:tav tm="0">
                                          <p:val>
                                            <p:strVal val="#ppt_x"/>
                                          </p:val>
                                        </p:tav>
                                        <p:tav tm="100000">
                                          <p:val>
                                            <p:strVal val="#ppt_x"/>
                                          </p:val>
                                        </p:tav>
                                      </p:tavLst>
                                    </p:anim>
                                    <p:anim calcmode="lin" valueType="num">
                                      <p:cBhvr additive="base">
                                        <p:cTn id="41"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FF0000"/>
                </a:solidFill>
              </a:rPr>
              <a:t>Key Point </a:t>
            </a:r>
            <a:r>
              <a:rPr lang="en-US" dirty="0" smtClean="0">
                <a:solidFill>
                  <a:srgbClr val="FF0000"/>
                </a:solidFill>
              </a:rPr>
              <a:t>#2: </a:t>
            </a:r>
            <a:r>
              <a:rPr lang="en-US" i="1" dirty="0" smtClean="0">
                <a:solidFill>
                  <a:srgbClr val="FF0000"/>
                </a:solidFill>
              </a:rPr>
              <a:t>Descent with modification</a:t>
            </a:r>
            <a:r>
              <a:rPr lang="en-US" dirty="0" smtClean="0">
                <a:solidFill>
                  <a:srgbClr val="FF0000"/>
                </a:solidFill>
              </a:rPr>
              <a:t>: Over time, organisms have </a:t>
            </a:r>
            <a:r>
              <a:rPr lang="en-US" b="1" dirty="0" smtClean="0">
                <a:solidFill>
                  <a:srgbClr val="FF0000"/>
                </a:solidFill>
              </a:rPr>
              <a:t>slowly</a:t>
            </a:r>
            <a:r>
              <a:rPr lang="en-US" dirty="0" smtClean="0">
                <a:solidFill>
                  <a:srgbClr val="FF0000"/>
                </a:solidFill>
              </a:rPr>
              <a:t> changed to allow for better survival.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8703" y="3430390"/>
            <a:ext cx="2590800" cy="3041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120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dirty="0" smtClean="0">
                <a:solidFill>
                  <a:srgbClr val="00B050"/>
                </a:solidFill>
                <a:latin typeface="Elephant" pitchFamily="18" charset="0"/>
              </a:rPr>
              <a:t>Evolution Unit #3</a:t>
            </a:r>
            <a:endParaRPr lang="en-US" dirty="0">
              <a:solidFill>
                <a:srgbClr val="00B050"/>
              </a:solidFill>
              <a:latin typeface="Elephant"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362200"/>
            <a:ext cx="7599681"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28804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FF0000"/>
                </a:solidFill>
              </a:rPr>
              <a:t>Key Point </a:t>
            </a:r>
            <a:r>
              <a:rPr lang="en-US" dirty="0" smtClean="0">
                <a:solidFill>
                  <a:srgbClr val="FF0000"/>
                </a:solidFill>
              </a:rPr>
              <a:t>#3: </a:t>
            </a:r>
            <a:r>
              <a:rPr lang="en-US" i="1" dirty="0" smtClean="0">
                <a:solidFill>
                  <a:srgbClr val="FF0000"/>
                </a:solidFill>
              </a:rPr>
              <a:t>Variation</a:t>
            </a:r>
            <a:r>
              <a:rPr lang="en-US" dirty="0" smtClean="0">
                <a:solidFill>
                  <a:srgbClr val="FF0000"/>
                </a:solidFill>
              </a:rPr>
              <a:t>:</a:t>
            </a:r>
            <a:r>
              <a:rPr lang="en-US" dirty="0">
                <a:solidFill>
                  <a:srgbClr val="FF0000"/>
                </a:solidFill>
              </a:rPr>
              <a:t> </a:t>
            </a:r>
            <a:r>
              <a:rPr lang="en-US" dirty="0" smtClean="0">
                <a:solidFill>
                  <a:srgbClr val="FF0000"/>
                </a:solidFill>
              </a:rPr>
              <a:t>In </a:t>
            </a:r>
            <a:r>
              <a:rPr lang="en-US" dirty="0">
                <a:solidFill>
                  <a:srgbClr val="FF0000"/>
                </a:solidFill>
              </a:rPr>
              <a:t>any population, there is a variation and an unequal ability of individuals to survive and reproduce. </a:t>
            </a:r>
          </a:p>
          <a:p>
            <a:endParaRPr lang="en-US" dirty="0">
              <a:solidFill>
                <a:srgbClr val="0070C0"/>
              </a:solidFill>
            </a:endParaRPr>
          </a:p>
          <a:p>
            <a:r>
              <a:rPr lang="en-US" dirty="0">
                <a:solidFill>
                  <a:srgbClr val="FF0000"/>
                </a:solidFill>
              </a:rPr>
              <a:t>Variation?</a:t>
            </a:r>
          </a:p>
          <a:p>
            <a:endParaRPr lang="en-US" b="1" dirty="0">
              <a:solidFill>
                <a:srgbClr val="0070C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523904"/>
            <a:ext cx="2724149" cy="2835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09595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FF0000"/>
                </a:solidFill>
              </a:rPr>
              <a:t>Key Point </a:t>
            </a:r>
            <a:r>
              <a:rPr lang="en-US" dirty="0" smtClean="0">
                <a:solidFill>
                  <a:srgbClr val="FF0000"/>
                </a:solidFill>
              </a:rPr>
              <a:t>#4: </a:t>
            </a:r>
            <a:r>
              <a:rPr lang="en-US" i="1" dirty="0" smtClean="0">
                <a:solidFill>
                  <a:srgbClr val="FF0000"/>
                </a:solidFill>
              </a:rPr>
              <a:t>Adaptation</a:t>
            </a:r>
            <a:r>
              <a:rPr lang="en-US" dirty="0" smtClean="0">
                <a:solidFill>
                  <a:srgbClr val="FF0000"/>
                </a:solidFill>
              </a:rPr>
              <a:t>: a trait that is heritable and helps an organism survive.</a:t>
            </a:r>
            <a:endParaRPr lang="en-US" dirty="0">
              <a:solidFill>
                <a:srgbClr val="FF0000"/>
              </a:solidFill>
            </a:endParaRPr>
          </a:p>
        </p:txBody>
      </p:sp>
      <p:sp>
        <p:nvSpPr>
          <p:cNvPr id="3" name="Title 2"/>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733800"/>
            <a:ext cx="2627313"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12226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lstStyle/>
          <a:p>
            <a:endParaRPr lang="en-US" dirty="0" smtClean="0"/>
          </a:p>
        </p:txBody>
      </p:sp>
      <p:sp>
        <p:nvSpPr>
          <p:cNvPr id="10242" name="Title 1"/>
          <p:cNvSpPr>
            <a:spLocks noGrp="1"/>
          </p:cNvSpPr>
          <p:nvPr>
            <p:ph type="title"/>
          </p:nvPr>
        </p:nvSpPr>
        <p:spPr/>
        <p:txBody>
          <a:bodyPr/>
          <a:lstStyle/>
          <a:p>
            <a:r>
              <a:rPr lang="en-US" sz="4800" dirty="0" smtClean="0"/>
              <a:t>Who would you reproduce with?!</a:t>
            </a:r>
          </a:p>
        </p:txBody>
      </p:sp>
      <p:pic>
        <p:nvPicPr>
          <p:cNvPr id="102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6563" y="2111375"/>
            <a:ext cx="2895600"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362200"/>
            <a:ext cx="2590800"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8300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p:cNvSpPr>
          <p:nvPr>
            <p:ph idx="1"/>
          </p:nvPr>
        </p:nvSpPr>
        <p:spPr>
          <a:xfrm>
            <a:off x="457200" y="2332037"/>
            <a:ext cx="5029200" cy="4525963"/>
          </a:xfrm>
        </p:spPr>
        <p:txBody>
          <a:bodyPr/>
          <a:lstStyle/>
          <a:p>
            <a:pPr eaLnBrk="1" hangingPunct="1"/>
            <a:r>
              <a:rPr lang="en-US" dirty="0" smtClean="0"/>
              <a:t>Koalas have hands and feet that allow them to have a good grip on tree branches (they eat leaves and branches)</a:t>
            </a:r>
          </a:p>
          <a:p>
            <a:pPr eaLnBrk="1" hangingPunct="1"/>
            <a:r>
              <a:rPr lang="en-US" i="1" dirty="0" smtClean="0">
                <a:solidFill>
                  <a:srgbClr val="7030A0"/>
                </a:solidFill>
              </a:rPr>
              <a:t>Is this an adaptation? Why?</a:t>
            </a:r>
          </a:p>
          <a:p>
            <a:pPr lvl="1" eaLnBrk="1" hangingPunct="1">
              <a:buFont typeface="Arial" charset="0"/>
              <a:buNone/>
            </a:pPr>
            <a:endParaRPr lang="en-US" dirty="0" smtClean="0"/>
          </a:p>
        </p:txBody>
      </p:sp>
      <p:sp>
        <p:nvSpPr>
          <p:cNvPr id="26626" name="Rectangle 2"/>
          <p:cNvSpPr>
            <a:spLocks noGrp="1"/>
          </p:cNvSpPr>
          <p:nvPr>
            <p:ph type="title"/>
          </p:nvPr>
        </p:nvSpPr>
        <p:spPr/>
        <p:txBody>
          <a:bodyPr/>
          <a:lstStyle/>
          <a:p>
            <a:pPr eaLnBrk="1" hangingPunct="1"/>
            <a:r>
              <a:rPr lang="en-US" sz="4800" dirty="0" smtClean="0"/>
              <a:t>Natural Selection Question </a:t>
            </a:r>
          </a:p>
        </p:txBody>
      </p:sp>
      <p:pic>
        <p:nvPicPr>
          <p:cNvPr id="26628" name="Picture 3" descr="koal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94388" y="1935163"/>
            <a:ext cx="279241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9149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1"/>
          </p:nvPr>
        </p:nvSpPr>
        <p:spPr/>
        <p:txBody>
          <a:bodyPr>
            <a:normAutofit fontScale="92500" lnSpcReduction="20000"/>
          </a:bodyPr>
          <a:lstStyle/>
          <a:p>
            <a:pPr algn="ctr"/>
            <a:r>
              <a:rPr lang="en-US" sz="3600" dirty="0" smtClean="0"/>
              <a:t>At the beginning of time, penguins only had webbed feet. Over time, a mutation occurred that gave penguins claws. Now, all penguins have claws and can catch fish (their food source) easier.</a:t>
            </a:r>
          </a:p>
          <a:p>
            <a:pPr algn="ctr"/>
            <a:endParaRPr lang="en-US" sz="3600" dirty="0" smtClean="0"/>
          </a:p>
          <a:p>
            <a:pPr algn="ctr"/>
            <a:r>
              <a:rPr lang="en-US" sz="3600" dirty="0" smtClean="0"/>
              <a:t>What is this an example of?</a:t>
            </a:r>
          </a:p>
        </p:txBody>
      </p:sp>
      <p:sp>
        <p:nvSpPr>
          <p:cNvPr id="40962" name="Title 1"/>
          <p:cNvSpPr>
            <a:spLocks noGrp="1"/>
          </p:cNvSpPr>
          <p:nvPr>
            <p:ph type="title"/>
          </p:nvPr>
        </p:nvSpPr>
        <p:spPr/>
        <p:txBody>
          <a:bodyPr/>
          <a:lstStyle/>
          <a:p>
            <a:endParaRPr lang="en-US" smtClean="0"/>
          </a:p>
        </p:txBody>
      </p:sp>
      <p:pic>
        <p:nvPicPr>
          <p:cNvPr id="409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838" y="365125"/>
            <a:ext cx="7132637"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78946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p:txBody>
          <a:bodyPr/>
          <a:lstStyle/>
          <a:p>
            <a:pPr algn="ctr"/>
            <a:r>
              <a:rPr lang="en-US" sz="4000" dirty="0" smtClean="0"/>
              <a:t>A Lizard originally from New Orleans moved to Arizona. The lizard learned to cool himself now that he lives in the desert. This is an example of….</a:t>
            </a:r>
          </a:p>
        </p:txBody>
      </p:sp>
      <p:sp>
        <p:nvSpPr>
          <p:cNvPr id="38914" name="Title 1"/>
          <p:cNvSpPr>
            <a:spLocks noGrp="1"/>
          </p:cNvSpPr>
          <p:nvPr>
            <p:ph type="title"/>
          </p:nvPr>
        </p:nvSpPr>
        <p:spPr/>
        <p:txBody>
          <a:bodyPr/>
          <a:lstStyle/>
          <a:p>
            <a:r>
              <a:rPr lang="en-US" smtClean="0">
                <a:solidFill>
                  <a:srgbClr val="00B0F0"/>
                </a:solidFill>
                <a:latin typeface="Cooper Black" pitchFamily="18" charset="0"/>
              </a:rPr>
              <a:t>Tell me what ya know!</a:t>
            </a:r>
          </a:p>
        </p:txBody>
      </p:sp>
    </p:spTree>
    <p:extLst>
      <p:ext uri="{BB962C8B-B14F-4D97-AF65-F5344CB8AC3E}">
        <p14:creationId xmlns:p14="http://schemas.microsoft.com/office/powerpoint/2010/main" val="17630932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3 minute break</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8365184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Directions: Using your textbook, answer the following question in your notes. </a:t>
            </a:r>
          </a:p>
          <a:p>
            <a:r>
              <a:rPr lang="en-US" dirty="0" smtClean="0"/>
              <a:t>Pg. 258, </a:t>
            </a:r>
            <a:r>
              <a:rPr lang="en-US" i="1" dirty="0" smtClean="0"/>
              <a:t>Compare </a:t>
            </a:r>
            <a:r>
              <a:rPr lang="en-US" i="1" dirty="0"/>
              <a:t>artificial selection and natural selection.</a:t>
            </a:r>
          </a:p>
          <a:p>
            <a:endParaRPr lang="en-US" dirty="0" smtClean="0"/>
          </a:p>
          <a:p>
            <a:r>
              <a:rPr lang="en-US" dirty="0" smtClean="0"/>
              <a:t>Pg. 274-275</a:t>
            </a:r>
          </a:p>
          <a:p>
            <a:pPr lvl="1"/>
            <a:r>
              <a:rPr lang="en-US" dirty="0" smtClean="0"/>
              <a:t>1, 3, 4, 16</a:t>
            </a:r>
          </a:p>
          <a:p>
            <a:endParaRPr lang="en-US" dirty="0"/>
          </a:p>
        </p:txBody>
      </p:sp>
      <p:sp>
        <p:nvSpPr>
          <p:cNvPr id="2" name="Title 1"/>
          <p:cNvSpPr>
            <a:spLocks noGrp="1"/>
          </p:cNvSpPr>
          <p:nvPr>
            <p:ph type="title"/>
          </p:nvPr>
        </p:nvSpPr>
        <p:spPr/>
        <p:txBody>
          <a:bodyPr/>
          <a:lstStyle/>
          <a:p>
            <a:r>
              <a:rPr lang="en-US" dirty="0" smtClean="0"/>
              <a:t>On your own…</a:t>
            </a:r>
            <a:endParaRPr lang="en-US" dirty="0"/>
          </a:p>
        </p:txBody>
      </p:sp>
    </p:spTree>
    <p:extLst>
      <p:ext uri="{BB962C8B-B14F-4D97-AF65-F5344CB8AC3E}">
        <p14:creationId xmlns:p14="http://schemas.microsoft.com/office/powerpoint/2010/main" val="14526327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a:xfrm>
            <a:off x="0" y="2057400"/>
            <a:ext cx="9144000" cy="4525963"/>
          </a:xfrm>
        </p:spPr>
        <p:txBody>
          <a:bodyPr>
            <a:normAutofit/>
          </a:bodyPr>
          <a:lstStyle/>
          <a:p>
            <a:r>
              <a:rPr lang="en-US" sz="4000" dirty="0" smtClean="0"/>
              <a:t>1. Define Natural Selection:</a:t>
            </a:r>
          </a:p>
          <a:p>
            <a:r>
              <a:rPr lang="en-US" sz="4000" dirty="0" smtClean="0"/>
              <a:t>2. Describe Darwin’s phrase, </a:t>
            </a:r>
            <a:r>
              <a:rPr lang="en-US" sz="4000" i="1" dirty="0" smtClean="0"/>
              <a:t>Descent with modification</a:t>
            </a:r>
            <a:r>
              <a:rPr lang="en-US" sz="4000" dirty="0" smtClean="0"/>
              <a:t>. </a:t>
            </a:r>
          </a:p>
          <a:p>
            <a:r>
              <a:rPr lang="en-US" sz="4000" dirty="0" smtClean="0"/>
              <a:t>3. Give an example of an adaptation in an animal and explain why this is an adaptation.</a:t>
            </a:r>
          </a:p>
        </p:txBody>
      </p:sp>
      <p:sp>
        <p:nvSpPr>
          <p:cNvPr id="44034" name="Title 1"/>
          <p:cNvSpPr>
            <a:spLocks noGrp="1"/>
          </p:cNvSpPr>
          <p:nvPr>
            <p:ph type="title"/>
          </p:nvPr>
        </p:nvSpPr>
        <p:spPr>
          <a:xfrm>
            <a:off x="685800" y="228600"/>
            <a:ext cx="7756263" cy="1054250"/>
          </a:xfrm>
        </p:spPr>
        <p:txBody>
          <a:bodyPr/>
          <a:lstStyle/>
          <a:p>
            <a:r>
              <a:rPr lang="en-US" sz="4800" dirty="0" smtClean="0"/>
              <a:t>Evolution Exit Ticket #6</a:t>
            </a:r>
          </a:p>
        </p:txBody>
      </p:sp>
    </p:spTree>
    <p:extLst>
      <p:ext uri="{BB962C8B-B14F-4D97-AF65-F5344CB8AC3E}">
        <p14:creationId xmlns:p14="http://schemas.microsoft.com/office/powerpoint/2010/main" val="709146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r>
              <a:rPr lang="en-US" sz="4400" dirty="0">
                <a:solidFill>
                  <a:srgbClr val="FF0000"/>
                </a:solidFill>
              </a:rPr>
              <a:t>Why do organisms evolve?</a:t>
            </a:r>
          </a:p>
          <a:p>
            <a:endParaRPr lang="en-US" sz="4400" dirty="0">
              <a:solidFill>
                <a:srgbClr val="FF0000"/>
              </a:solidFill>
            </a:endParaRPr>
          </a:p>
        </p:txBody>
      </p:sp>
      <p:sp>
        <p:nvSpPr>
          <p:cNvPr id="3" name="Title 2"/>
          <p:cNvSpPr>
            <a:spLocks noGrp="1"/>
          </p:cNvSpPr>
          <p:nvPr>
            <p:ph type="title"/>
          </p:nvPr>
        </p:nvSpPr>
        <p:spPr/>
        <p:txBody>
          <a:bodyPr/>
          <a:lstStyle/>
          <a:p>
            <a:r>
              <a:rPr lang="en-US" dirty="0" smtClean="0"/>
              <a:t>Turn and Talk</a:t>
            </a:r>
            <a:endParaRPr lang="en-US" dirty="0"/>
          </a:p>
        </p:txBody>
      </p:sp>
      <p:sp>
        <p:nvSpPr>
          <p:cNvPr id="4" name="Bent-Up Arrow 3"/>
          <p:cNvSpPr/>
          <p:nvPr/>
        </p:nvSpPr>
        <p:spPr>
          <a:xfrm rot="5400000">
            <a:off x="4552950" y="2914650"/>
            <a:ext cx="952500" cy="1219200"/>
          </a:xfrm>
          <a:prstGeom prst="bentUpArrow">
            <a:avLst>
              <a:gd name="adj1" fmla="val 17728"/>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791200" y="3469912"/>
            <a:ext cx="2286000" cy="707886"/>
          </a:xfrm>
          <a:prstGeom prst="rect">
            <a:avLst/>
          </a:prstGeom>
          <a:noFill/>
        </p:spPr>
        <p:txBody>
          <a:bodyPr wrap="square" rtlCol="0">
            <a:spAutoFit/>
          </a:bodyPr>
          <a:lstStyle/>
          <a:p>
            <a:pPr algn="ctr"/>
            <a:r>
              <a:rPr lang="en-US" sz="2000" dirty="0" smtClean="0">
                <a:solidFill>
                  <a:srgbClr val="7030A0"/>
                </a:solidFill>
              </a:rPr>
              <a:t>Prokaryotes and Eukaryotes</a:t>
            </a:r>
            <a:endParaRPr lang="en-US" sz="2000" dirty="0">
              <a:solidFill>
                <a:srgbClr val="7030A0"/>
              </a:solidFill>
            </a:endParaRPr>
          </a:p>
        </p:txBody>
      </p:sp>
    </p:spTree>
    <p:extLst>
      <p:ext uri="{BB962C8B-B14F-4D97-AF65-F5344CB8AC3E}">
        <p14:creationId xmlns:p14="http://schemas.microsoft.com/office/powerpoint/2010/main" val="2416901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FF0000"/>
                </a:solidFill>
              </a:rPr>
              <a:t>Key Point #1:</a:t>
            </a:r>
          </a:p>
          <a:p>
            <a:pPr lvl="1"/>
            <a:r>
              <a:rPr lang="en-US" dirty="0" smtClean="0">
                <a:solidFill>
                  <a:srgbClr val="FF0000"/>
                </a:solidFill>
              </a:rPr>
              <a:t>Evolution: the process of </a:t>
            </a:r>
            <a:r>
              <a:rPr lang="en-US" dirty="0" smtClean="0">
                <a:solidFill>
                  <a:srgbClr val="FF0000"/>
                </a:solidFill>
              </a:rPr>
              <a:t>changing over time</a:t>
            </a:r>
            <a:endParaRPr lang="en-US" dirty="0" smtClean="0">
              <a:solidFill>
                <a:srgbClr val="FF0000"/>
              </a:solidFill>
            </a:endParaRPr>
          </a:p>
          <a:p>
            <a:pPr lvl="1"/>
            <a:endParaRPr lang="en-US" dirty="0">
              <a:solidFill>
                <a:srgbClr val="FF0000"/>
              </a:solidFill>
            </a:endParaRPr>
          </a:p>
          <a:p>
            <a:pPr lvl="1"/>
            <a:r>
              <a:rPr lang="en-US" dirty="0" smtClean="0">
                <a:solidFill>
                  <a:srgbClr val="7030A0"/>
                </a:solidFill>
              </a:rPr>
              <a:t>How do we know what organisms used to look like to determine if change has occurred?</a:t>
            </a:r>
            <a:endParaRPr lang="en-US" dirty="0">
              <a:solidFill>
                <a:srgbClr val="7030A0"/>
              </a:solidFill>
            </a:endParaRPr>
          </a:p>
        </p:txBody>
      </p:sp>
      <p:sp>
        <p:nvSpPr>
          <p:cNvPr id="3" name="Title 2"/>
          <p:cNvSpPr>
            <a:spLocks noGrp="1"/>
          </p:cNvSpPr>
          <p:nvPr>
            <p:ph type="title"/>
          </p:nvPr>
        </p:nvSpPr>
        <p:spPr/>
        <p:txBody>
          <a:bodyPr/>
          <a:lstStyle/>
          <a:p>
            <a:r>
              <a:rPr lang="en-US" dirty="0" smtClean="0"/>
              <a:t>Evolution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799" y="4431939"/>
            <a:ext cx="4690507" cy="183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8070" y="4357255"/>
            <a:ext cx="2276475"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597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1029" y="1947436"/>
            <a:ext cx="7745505" cy="3877815"/>
          </a:xfrm>
        </p:spPr>
        <p:txBody>
          <a:bodyPr/>
          <a:lstStyle/>
          <a:p>
            <a:r>
              <a:rPr lang="en-US" dirty="0" smtClean="0">
                <a:solidFill>
                  <a:srgbClr val="7030A0"/>
                </a:solidFill>
              </a:rPr>
              <a:t>Archaeologist: </a:t>
            </a:r>
          </a:p>
          <a:p>
            <a:r>
              <a:rPr lang="en-US" dirty="0" smtClean="0">
                <a:solidFill>
                  <a:srgbClr val="7030A0"/>
                </a:solidFill>
              </a:rPr>
              <a:t>a </a:t>
            </a:r>
            <a:r>
              <a:rPr lang="en-US" dirty="0">
                <a:solidFill>
                  <a:srgbClr val="7030A0"/>
                </a:solidFill>
              </a:rPr>
              <a:t>specialist in archaeology, the scientific study of prehistoric peoples and their cultures by analysis of their artifacts, inscriptions, monuments, etc.</a:t>
            </a:r>
          </a:p>
        </p:txBody>
      </p:sp>
      <p:sp>
        <p:nvSpPr>
          <p:cNvPr id="3" name="Title 2"/>
          <p:cNvSpPr>
            <a:spLocks noGrp="1"/>
          </p:cNvSpPr>
          <p:nvPr>
            <p:ph type="title"/>
          </p:nvPr>
        </p:nvSpPr>
        <p:spPr/>
        <p:txBody>
          <a:bodyPr/>
          <a:lstStyle/>
          <a:p>
            <a:r>
              <a:rPr lang="en-US" dirty="0" smtClean="0"/>
              <a:t>Science is Awesome!</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3657600"/>
            <a:ext cx="1828800" cy="2751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657600"/>
            <a:ext cx="1724025"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4095749"/>
            <a:ext cx="2571750"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347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500" fill="hold"/>
                                        <p:tgtEl>
                                          <p:spTgt spid="3074"/>
                                        </p:tgtEl>
                                        <p:attrNameLst>
                                          <p:attrName>ppt_x</p:attrName>
                                        </p:attrNameLst>
                                      </p:cBhvr>
                                      <p:tavLst>
                                        <p:tav tm="0">
                                          <p:val>
                                            <p:strVal val="#ppt_x"/>
                                          </p:val>
                                        </p:tav>
                                        <p:tav tm="100000">
                                          <p:val>
                                            <p:strVal val="#ppt_x"/>
                                          </p:val>
                                        </p:tav>
                                      </p:tavLst>
                                    </p:anim>
                                    <p:anim calcmode="lin" valueType="num">
                                      <p:cBhvr additive="base">
                                        <p:cTn id="20"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Before Darwin published his Theory of Evolution, the public did not believe in evolution. </a:t>
            </a:r>
          </a:p>
          <a:p>
            <a:r>
              <a:rPr lang="en-US" dirty="0" smtClean="0">
                <a:solidFill>
                  <a:srgbClr val="FF0000"/>
                </a:solidFill>
              </a:rPr>
              <a:t>Society believed organisms on </a:t>
            </a:r>
            <a:r>
              <a:rPr lang="en-US" dirty="0" smtClean="0">
                <a:solidFill>
                  <a:srgbClr val="FF0000"/>
                </a:solidFill>
              </a:rPr>
              <a:t>earth </a:t>
            </a:r>
            <a:r>
              <a:rPr lang="en-US" dirty="0" smtClean="0">
                <a:solidFill>
                  <a:srgbClr val="FF0000"/>
                </a:solidFill>
              </a:rPr>
              <a:t>had stayed the exact same as the day they were created. </a:t>
            </a:r>
            <a:endParaRPr lang="en-US" dirty="0">
              <a:solidFill>
                <a:srgbClr val="FF0000"/>
              </a:solidFill>
            </a:endParaRPr>
          </a:p>
        </p:txBody>
      </p:sp>
      <p:sp>
        <p:nvSpPr>
          <p:cNvPr id="2" name="Title 1"/>
          <p:cNvSpPr>
            <a:spLocks noGrp="1"/>
          </p:cNvSpPr>
          <p:nvPr>
            <p:ph type="title"/>
          </p:nvPr>
        </p:nvSpPr>
        <p:spPr/>
        <p:txBody>
          <a:bodyPr/>
          <a:lstStyle/>
          <a:p>
            <a:r>
              <a:rPr lang="en-US" dirty="0" smtClean="0"/>
              <a:t>Before Darwin…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191000"/>
            <a:ext cx="217170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057945"/>
            <a:ext cx="1676400" cy="2238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348310"/>
            <a:ext cx="27622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976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23551</TotalTime>
  <Words>2266</Words>
  <Application>Microsoft Office PowerPoint</Application>
  <PresentationFormat>On-screen Show (4:3)</PresentationFormat>
  <Paragraphs>294</Paragraphs>
  <Slides>58</Slides>
  <Notes>31</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Hardcover</vt:lpstr>
      <vt:lpstr>9/30 Daily Catalyst     Pg. 22 Evolution Theory</vt:lpstr>
      <vt:lpstr>9/30 Class Business Pg. 21 Evolution Theory</vt:lpstr>
      <vt:lpstr>9/30 Agenda        Pg. 21 Evolution Theory</vt:lpstr>
      <vt:lpstr>9/30 Objective</vt:lpstr>
      <vt:lpstr>Evolution Unit #3</vt:lpstr>
      <vt:lpstr>Turn and Talk</vt:lpstr>
      <vt:lpstr>Evolution</vt:lpstr>
      <vt:lpstr>Science is Awesome!</vt:lpstr>
      <vt:lpstr>Before Darwin…</vt:lpstr>
      <vt:lpstr>PowerPoint Presentation</vt:lpstr>
      <vt:lpstr>Fossils</vt:lpstr>
      <vt:lpstr>Geology</vt:lpstr>
      <vt:lpstr>Lamarck’s Theory</vt:lpstr>
      <vt:lpstr>Charles Darwin</vt:lpstr>
      <vt:lpstr>PowerPoint Presentation</vt:lpstr>
      <vt:lpstr>Darwin’s Theory of Evolution</vt:lpstr>
      <vt:lpstr>PowerPoint Presentation</vt:lpstr>
      <vt:lpstr>Darwin’s Theory of Evolution</vt:lpstr>
      <vt:lpstr>In other words…</vt:lpstr>
      <vt:lpstr>Fitness</vt:lpstr>
      <vt:lpstr>Which lion will be king?</vt:lpstr>
      <vt:lpstr>PowerPoint Presentation</vt:lpstr>
      <vt:lpstr>Important!</vt:lpstr>
      <vt:lpstr>Natural Selection Example</vt:lpstr>
      <vt:lpstr>Natural Selection Example</vt:lpstr>
      <vt:lpstr>Natural Selection Example</vt:lpstr>
      <vt:lpstr>PowerPoint Presentation</vt:lpstr>
      <vt:lpstr>Key Point #8: Adaptations are heritable traits…</vt:lpstr>
      <vt:lpstr>PowerPoint Presentation</vt:lpstr>
      <vt:lpstr>…and increase a species ability to survive and reproduce. </vt:lpstr>
      <vt:lpstr>Adaptation Examples:</vt:lpstr>
      <vt:lpstr>Example: Crocodile Teeth</vt:lpstr>
      <vt:lpstr>Four principles</vt:lpstr>
      <vt:lpstr>Homework</vt:lpstr>
      <vt:lpstr>10/1  Daily Catalyst Pg. 23 Natural Selection</vt:lpstr>
      <vt:lpstr>10/1 Daily Catalyst Pg. 23 Natural Selection</vt:lpstr>
      <vt:lpstr>10/1 Class Business Pg. 23 Natural Selection</vt:lpstr>
      <vt:lpstr>10/1 Agenda Pg. 23 Natural Selection</vt:lpstr>
      <vt:lpstr>10/1 Objective</vt:lpstr>
      <vt:lpstr>Evolution Unit #3</vt:lpstr>
      <vt:lpstr>Key Point #8: Adaptations are heritable traits…</vt:lpstr>
      <vt:lpstr>PowerPoint Presentation</vt:lpstr>
      <vt:lpstr>…and increase a species ability to survive and reproduce. </vt:lpstr>
      <vt:lpstr>Adaptation Examples:</vt:lpstr>
      <vt:lpstr>Example: Crocodile Teeth</vt:lpstr>
      <vt:lpstr>Homework</vt:lpstr>
      <vt:lpstr>Four principles</vt:lpstr>
      <vt:lpstr>Darwin’s theory of Natural Selection</vt:lpstr>
      <vt:lpstr>PowerPoint Presentation</vt:lpstr>
      <vt:lpstr>PowerPoint Presentation</vt:lpstr>
      <vt:lpstr>PowerPoint Presentation</vt:lpstr>
      <vt:lpstr>Who would you reproduce with?!</vt:lpstr>
      <vt:lpstr>Natural Selection Question </vt:lpstr>
      <vt:lpstr>PowerPoint Presentation</vt:lpstr>
      <vt:lpstr>Tell me what ya know!</vt:lpstr>
      <vt:lpstr>PowerPoint Presentation</vt:lpstr>
      <vt:lpstr>On your own…</vt:lpstr>
      <vt:lpstr>Evolution Exit Ticket #6</vt:lpstr>
    </vt:vector>
  </TitlesOfParts>
  <Company>JPPSS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JPPSS</dc:creator>
  <cp:lastModifiedBy>JPPSS</cp:lastModifiedBy>
  <cp:revision>43</cp:revision>
  <dcterms:created xsi:type="dcterms:W3CDTF">2013-09-15T15:27:34Z</dcterms:created>
  <dcterms:modified xsi:type="dcterms:W3CDTF">2014-10-01T19:00:27Z</dcterms:modified>
</cp:coreProperties>
</file>